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62" r:id="rId3"/>
    <p:sldId id="258" r:id="rId4"/>
    <p:sldId id="259" r:id="rId5"/>
    <p:sldId id="263" r:id="rId6"/>
    <p:sldId id="276" r:id="rId7"/>
    <p:sldId id="267" r:id="rId8"/>
    <p:sldId id="264" r:id="rId9"/>
    <p:sldId id="265" r:id="rId10"/>
    <p:sldId id="266" r:id="rId11"/>
    <p:sldId id="270" r:id="rId12"/>
    <p:sldId id="268" r:id="rId13"/>
    <p:sldId id="269" r:id="rId14"/>
    <p:sldId id="274" r:id="rId15"/>
    <p:sldId id="271" r:id="rId16"/>
    <p:sldId id="272" r:id="rId17"/>
    <p:sldId id="273" r:id="rId18"/>
    <p:sldId id="275" r:id="rId19"/>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521415D9-36F7-43E2-AB2F-B90AF26B5E84}">
      <p14:sectionLst xmlns:p14="http://schemas.microsoft.com/office/powerpoint/2010/main">
        <p14:section name="Default Section" id="{A96A1AFA-9547-41AD-9289-250722EF0025}">
          <p14:sldIdLst>
            <p14:sldId id="256"/>
          </p14:sldIdLst>
        </p14:section>
        <p14:section name="Untitled Section" id="{C6029581-416D-4C69-B31D-0B2F148083AC}">
          <p14:sldIdLst>
            <p14:sldId id="262"/>
            <p14:sldId id="258"/>
            <p14:sldId id="259"/>
            <p14:sldId id="263"/>
            <p14:sldId id="276"/>
            <p14:sldId id="267"/>
            <p14:sldId id="264"/>
            <p14:sldId id="265"/>
            <p14:sldId id="266"/>
            <p14:sldId id="270"/>
            <p14:sldId id="268"/>
            <p14:sldId id="269"/>
            <p14:sldId id="274"/>
            <p14:sldId id="271"/>
            <p14:sldId id="272"/>
            <p14:sldId id="273"/>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99"/>
    <a:srgbClr val="FFCCFF"/>
    <a:srgbClr val="33CC33"/>
    <a:srgbClr val="B79209"/>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068" y="162"/>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6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hape 2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3" name="Shape 2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0463876"/>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057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36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3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9" name="Shape 9"/>
          <p:cNvSpPr/>
          <p:nvPr/>
        </p:nvSpPr>
        <p:spPr>
          <a:xfrm>
            <a:off x="1420613" y="114300"/>
            <a:ext cx="11584187" cy="8908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lnSpcReduction="10000"/>
          </a:bodyPr>
          <a:lstStyle>
            <a:lvl1pPr defTabSz="566674">
              <a:defRPr sz="6596">
                <a:latin typeface="Helvetica Condensed Medium"/>
                <a:ea typeface="Helvetica Condensed Medium"/>
                <a:cs typeface="Helvetica Condensed Medium"/>
                <a:sym typeface="Helvetica Condensed Medium"/>
              </a:defRPr>
            </a:lvl1pPr>
          </a:lstStyle>
          <a:p>
            <a:pPr lvl="0">
              <a:defRPr sz="1800"/>
            </a:pPr>
            <a:r>
              <a:rPr sz="6596"/>
              <a:t>title</a:t>
            </a:r>
          </a:p>
        </p:txBody>
      </p:sp>
      <p:pic>
        <p:nvPicPr>
          <p:cNvPr id="10" name="Candlestick_glowSmall.png"/>
          <p:cNvPicPr/>
          <p:nvPr/>
        </p:nvPicPr>
        <p:blipFill>
          <a:blip r:embed="rId2">
            <a:extLst/>
          </a:blip>
          <a:srcRect l="8450" t="5688" r="2514" b="5688"/>
          <a:stretch>
            <a:fillRect/>
          </a:stretch>
        </p:blipFill>
        <p:spPr>
          <a:xfrm>
            <a:off x="0" y="-149"/>
            <a:ext cx="1420433" cy="982623"/>
          </a:xfrm>
          <a:prstGeom prst="rect">
            <a:avLst/>
          </a:prstGeom>
          <a:ln w="12700">
            <a:miter lim="400000"/>
          </a:ln>
        </p:spPr>
      </p:pic>
      <p:sp>
        <p:nvSpPr>
          <p:cNvPr id="11" name="Shape 11"/>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Book of Revelation</a:t>
            </a:r>
          </a:p>
        </p:txBody>
      </p:sp>
      <p:sp>
        <p:nvSpPr>
          <p:cNvPr id="12" name="Shape 12"/>
          <p:cNvSpPr/>
          <p:nvPr/>
        </p:nvSpPr>
        <p:spPr>
          <a:xfrm>
            <a:off x="0" y="8197651"/>
            <a:ext cx="1420614" cy="8908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lnSpcReduction="10000"/>
          </a:bodyPr>
          <a:lstStyle>
            <a:lvl1pPr>
              <a:defRPr sz="31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3100">
                <a:solidFill>
                  <a:srgbClr val="FFFFFF"/>
                </a:solidFill>
              </a:rPr>
              <a:t>Lesson Title</a:t>
            </a:r>
          </a:p>
        </p:txBody>
      </p:sp>
      <p:sp>
        <p:nvSpPr>
          <p:cNvPr id="13" name="Shape 13"/>
          <p:cNvSpPr/>
          <p:nvPr/>
        </p:nvSpPr>
        <p:spPr>
          <a:xfrm>
            <a:off x="0" y="2126191"/>
            <a:ext cx="1420614" cy="7215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Passage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andlestick_glow55.jpg"/>
          <p:cNvPicPr/>
          <p:nvPr/>
        </p:nvPicPr>
        <p:blipFill>
          <a:blip r:embed="rId5">
            <a:extLst/>
          </a:blip>
          <a:srcRect l="8045" t="6021" r="4807"/>
          <a:stretch>
            <a:fillRect/>
          </a:stretch>
        </p:blipFill>
        <p:spPr>
          <a:xfrm>
            <a:off x="0" y="431800"/>
            <a:ext cx="13004697" cy="9753600"/>
          </a:xfrm>
          <a:prstGeom prst="rect">
            <a:avLst/>
          </a:prstGeom>
          <a:ln w="12700">
            <a:miter lim="400000"/>
          </a:ln>
        </p:spPr>
      </p:pic>
      <p:grpSp>
        <p:nvGrpSpPr>
          <p:cNvPr id="6" name="Group 6"/>
          <p:cNvGrpSpPr/>
          <p:nvPr/>
        </p:nvGrpSpPr>
        <p:grpSpPr>
          <a:xfrm>
            <a:off x="-3" y="-203200"/>
            <a:ext cx="13004803" cy="939800"/>
            <a:chOff x="0" y="0"/>
            <a:chExt cx="13004801" cy="939799"/>
          </a:xfrm>
        </p:grpSpPr>
        <p:sp>
          <p:nvSpPr>
            <p:cNvPr id="3" name="Shape 3"/>
            <p:cNvSpPr/>
            <p:nvPr/>
          </p:nvSpPr>
          <p:spPr>
            <a:xfrm>
              <a:off x="0" y="114300"/>
              <a:ext cx="13004802" cy="711201"/>
            </a:xfrm>
            <a:prstGeom prst="rect">
              <a:avLst/>
            </a:prstGeom>
            <a:solidFill>
              <a:srgbClr val="020202"/>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4" name="Shape 4"/>
            <p:cNvSpPr/>
            <p:nvPr/>
          </p:nvSpPr>
          <p:spPr>
            <a:xfrm>
              <a:off x="5730593" y="114300"/>
              <a:ext cx="7274208" cy="71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5" name="Shape 5"/>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7350779" y="9133092"/>
            <a:ext cx="5041635"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3200">
                <a:solidFill>
                  <a:srgbClr val="DCDEE0"/>
                </a:solidFill>
              </a:defRPr>
            </a:lvl1pPr>
          </a:lstStyle>
          <a:p>
            <a:pPr lvl="0">
              <a:defRPr sz="1800">
                <a:solidFill>
                  <a:srgbClr val="000000"/>
                </a:solidFill>
              </a:defRPr>
            </a:pPr>
            <a:r>
              <a:rPr lang="en-US" sz="2800" dirty="0" smtClean="0">
                <a:solidFill>
                  <a:srgbClr val="FF0000"/>
                </a:solidFill>
              </a:rPr>
              <a:t>Raymond Breckenridge Orr </a:t>
            </a:r>
            <a:endParaRPr sz="2800" dirty="0">
              <a:solidFill>
                <a:srgbClr val="FF0000"/>
              </a:solidFill>
            </a:endParaRPr>
          </a:p>
        </p:txBody>
      </p:sp>
      <p:sp>
        <p:nvSpPr>
          <p:cNvPr id="26" name="Shape 26"/>
          <p:cNvSpPr/>
          <p:nvPr/>
        </p:nvSpPr>
        <p:spPr>
          <a:xfrm>
            <a:off x="455870" y="9096250"/>
            <a:ext cx="6046527"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dirty="0" smtClean="0">
                <a:solidFill>
                  <a:srgbClr val="FF0000"/>
                </a:solidFill>
              </a:rPr>
              <a:t>O</a:t>
            </a:r>
            <a:r>
              <a:rPr lang="en-US" sz="3200" dirty="0" smtClean="0">
                <a:solidFill>
                  <a:srgbClr val="FF0000"/>
                </a:solidFill>
              </a:rPr>
              <a:t>akland </a:t>
            </a:r>
            <a:r>
              <a:rPr sz="3200" dirty="0" smtClean="0">
                <a:solidFill>
                  <a:srgbClr val="FF0000"/>
                </a:solidFill>
              </a:rPr>
              <a:t>I</a:t>
            </a:r>
            <a:r>
              <a:rPr lang="en-US" sz="3200" dirty="0" smtClean="0">
                <a:solidFill>
                  <a:srgbClr val="FF0000"/>
                </a:solidFill>
              </a:rPr>
              <a:t>nternational </a:t>
            </a:r>
            <a:r>
              <a:rPr sz="3200" dirty="0" smtClean="0">
                <a:solidFill>
                  <a:srgbClr val="FF0000"/>
                </a:solidFill>
              </a:rPr>
              <a:t>F</a:t>
            </a:r>
            <a:r>
              <a:rPr lang="en-US" sz="3200" dirty="0" smtClean="0">
                <a:solidFill>
                  <a:srgbClr val="FF0000"/>
                </a:solidFill>
              </a:rPr>
              <a:t>ellowship</a:t>
            </a:r>
            <a:endParaRPr sz="3200" dirty="0">
              <a:solidFill>
                <a:srgbClr val="FF0000"/>
              </a:solidFill>
            </a:endParaRPr>
          </a:p>
        </p:txBody>
      </p:sp>
      <p:sp>
        <p:nvSpPr>
          <p:cNvPr id="27" name="Shape 27"/>
          <p:cNvSpPr/>
          <p:nvPr/>
        </p:nvSpPr>
        <p:spPr>
          <a:xfrm>
            <a:off x="-3" y="8187265"/>
            <a:ext cx="13004801" cy="1130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700" b="1">
                <a:solidFill>
                  <a:srgbClr val="FFFFFF"/>
                </a:solidFill>
                <a:latin typeface="Helvetica"/>
                <a:ea typeface="Helvetica"/>
                <a:cs typeface="Helvetica"/>
                <a:sym typeface="Helvetica"/>
              </a:defRPr>
            </a:lvl1pPr>
          </a:lstStyle>
          <a:p>
            <a:pPr lvl="0">
              <a:defRPr sz="1800" b="0">
                <a:solidFill>
                  <a:srgbClr val="000000"/>
                </a:solidFill>
              </a:defRPr>
            </a:pPr>
            <a:r>
              <a:rPr sz="5400" b="1" dirty="0" smtClean="0">
                <a:solidFill>
                  <a:srgbClr val="FFFF00"/>
                </a:solidFill>
              </a:rPr>
              <a:t>T</a:t>
            </a:r>
            <a:r>
              <a:rPr lang="en-US" sz="5400" b="1" dirty="0" smtClean="0">
                <a:solidFill>
                  <a:srgbClr val="FFFF00"/>
                </a:solidFill>
              </a:rPr>
              <a:t>he Drama of History </a:t>
            </a:r>
            <a:r>
              <a:rPr lang="en-US" sz="5400" b="1" dirty="0" smtClean="0">
                <a:solidFill>
                  <a:srgbClr val="FF0000"/>
                </a:solidFill>
              </a:rPr>
              <a:t>–</a:t>
            </a:r>
            <a:r>
              <a:rPr lang="en-US" sz="5400" b="1" dirty="0" smtClean="0">
                <a:solidFill>
                  <a:srgbClr val="FFFF00"/>
                </a:solidFill>
              </a:rPr>
              <a:t> </a:t>
            </a:r>
            <a:r>
              <a:rPr lang="en-US" sz="5400" b="1" dirty="0" smtClean="0">
                <a:solidFill>
                  <a:srgbClr val="FFC000"/>
                </a:solidFill>
              </a:rPr>
              <a:t>Scene # 4</a:t>
            </a:r>
            <a:endParaRPr sz="5400" b="1" dirty="0">
              <a:solidFill>
                <a:srgbClr val="FFC000"/>
              </a:solidFill>
            </a:endParaRPr>
          </a:p>
        </p:txBody>
      </p:sp>
      <p:sp>
        <p:nvSpPr>
          <p:cNvPr id="28" name="Shape 28"/>
          <p:cNvSpPr/>
          <p:nvPr/>
        </p:nvSpPr>
        <p:spPr>
          <a:xfrm>
            <a:off x="-3" y="6528394"/>
            <a:ext cx="13004803" cy="187477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10800">
                <a:solidFill>
                  <a:srgbClr val="FFFFFF"/>
                </a:solidFill>
                <a:latin typeface="Impact"/>
                <a:ea typeface="Impact"/>
                <a:cs typeface="Impact"/>
                <a:sym typeface="Impact"/>
              </a:defRPr>
            </a:lvl1pPr>
          </a:lstStyle>
          <a:p>
            <a:pPr lvl="0">
              <a:defRPr sz="1800">
                <a:solidFill>
                  <a:srgbClr val="000000"/>
                </a:solidFill>
              </a:defRPr>
            </a:pPr>
            <a:r>
              <a:rPr sz="8800" dirty="0" smtClean="0">
                <a:solidFill>
                  <a:srgbClr val="FFFFFF"/>
                </a:solidFill>
              </a:rPr>
              <a:t>Revelation 1</a:t>
            </a:r>
            <a:r>
              <a:rPr lang="en-US" sz="8800" dirty="0" smtClean="0">
                <a:solidFill>
                  <a:srgbClr val="FFFFFF"/>
                </a:solidFill>
              </a:rPr>
              <a:t>1</a:t>
            </a:r>
            <a:r>
              <a:rPr sz="8800" dirty="0" smtClean="0">
                <a:solidFill>
                  <a:srgbClr val="FFFFFF"/>
                </a:solidFill>
              </a:rPr>
              <a:t>:1</a:t>
            </a:r>
            <a:r>
              <a:rPr lang="en-US" sz="8800" dirty="0" smtClean="0">
                <a:solidFill>
                  <a:srgbClr val="FFFFFF"/>
                </a:solidFill>
              </a:rPr>
              <a:t>9-5:4</a:t>
            </a:r>
            <a:endParaRPr sz="8800" dirty="0">
              <a:solidFill>
                <a:srgbClr val="FFFFFF"/>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1" y="1219621"/>
            <a:ext cx="11611429" cy="8586966"/>
          </a:xfrm>
          <a:prstGeom prst="rect">
            <a:avLst/>
          </a:prstGeom>
        </p:spPr>
        <p:txBody>
          <a:bodyPr wrap="square">
            <a:spAutoFit/>
          </a:bodyPr>
          <a:lstStyle/>
          <a:p>
            <a:pPr marL="457200" lvl="5" indent="57150" algn="l">
              <a:buFont typeface="Wingdings" panose="05000000000000000000" pitchFamily="2" charset="2"/>
              <a:buChar char="v"/>
            </a:pPr>
            <a:r>
              <a:rPr lang="en-US" sz="3200" b="1" dirty="0" smtClean="0">
                <a:solidFill>
                  <a:srgbClr val="0000FF"/>
                </a:solidFill>
              </a:rPr>
              <a:t>	  </a:t>
            </a:r>
            <a:r>
              <a:rPr lang="en-US" sz="3200" b="1" dirty="0">
                <a:solidFill>
                  <a:srgbClr val="C00000"/>
                </a:solidFill>
              </a:rPr>
              <a:t>A second beast comes forth out of the earth</a:t>
            </a:r>
            <a:r>
              <a:rPr lang="en-US" sz="3200" dirty="0">
                <a:solidFill>
                  <a:srgbClr val="C00000"/>
                </a:solidFill>
              </a:rPr>
              <a:t> </a:t>
            </a:r>
            <a:endParaRPr lang="en-US" sz="3200" dirty="0" smtClean="0">
              <a:solidFill>
                <a:srgbClr val="C00000"/>
              </a:solidFill>
            </a:endParaRPr>
          </a:p>
          <a:p>
            <a:pPr marL="457200" lvl="5" indent="-400050" algn="l"/>
            <a:r>
              <a:rPr lang="en-US" sz="3200" dirty="0"/>
              <a:t>This </a:t>
            </a:r>
            <a:r>
              <a:rPr lang="en-US" sz="3200" b="1" u="sng" dirty="0"/>
              <a:t>2</a:t>
            </a:r>
            <a:r>
              <a:rPr lang="en-US" sz="3200" b="1" u="sng" baseline="30000" dirty="0"/>
              <a:t>nd</a:t>
            </a:r>
            <a:r>
              <a:rPr lang="en-US" sz="3200" dirty="0"/>
              <a:t> beast </a:t>
            </a:r>
            <a:r>
              <a:rPr lang="en-US" sz="3200" u="sng" dirty="0"/>
              <a:t>serves</a:t>
            </a:r>
            <a:r>
              <a:rPr lang="en-US" sz="3200" dirty="0"/>
              <a:t> the </a:t>
            </a:r>
            <a:r>
              <a:rPr lang="en-US" sz="3200" b="1" u="sng" dirty="0"/>
              <a:t>1</a:t>
            </a:r>
            <a:r>
              <a:rPr lang="en-US" sz="3200" b="1" u="sng" baseline="30000" dirty="0"/>
              <a:t>st</a:t>
            </a:r>
            <a:r>
              <a:rPr lang="en-US" sz="3200" dirty="0"/>
              <a:t> beast, representing </a:t>
            </a:r>
            <a:r>
              <a:rPr lang="en-US" sz="3200" u="sng" dirty="0"/>
              <a:t>false philosophies and false religions of the world</a:t>
            </a:r>
            <a:r>
              <a:rPr lang="en-US" sz="3200" dirty="0"/>
              <a:t>.  Both are associated with the Roman state but not identical to it.  The 2</a:t>
            </a:r>
            <a:r>
              <a:rPr lang="en-US" sz="3200" baseline="30000" dirty="0"/>
              <a:t>nd</a:t>
            </a:r>
            <a:r>
              <a:rPr lang="en-US" sz="3200" dirty="0"/>
              <a:t> beast leads people to worship and follow the 1</a:t>
            </a:r>
            <a:r>
              <a:rPr lang="en-US" sz="3200" baseline="30000" dirty="0"/>
              <a:t>st</a:t>
            </a:r>
            <a:r>
              <a:rPr lang="en-US" sz="3200" dirty="0"/>
              <a:t> beast.  Later, this 2</a:t>
            </a:r>
            <a:r>
              <a:rPr lang="en-US" sz="3200" baseline="30000" dirty="0"/>
              <a:t>nd</a:t>
            </a:r>
            <a:r>
              <a:rPr lang="en-US" sz="3200" dirty="0"/>
              <a:t> beast is referred to as the </a:t>
            </a:r>
            <a:r>
              <a:rPr lang="en-US" sz="3200" b="1" i="1" dirty="0"/>
              <a:t>"false </a:t>
            </a:r>
            <a:r>
              <a:rPr lang="en-US" sz="3200" b="1" i="1" dirty="0" smtClean="0"/>
              <a:t>prophet“.</a:t>
            </a:r>
          </a:p>
          <a:p>
            <a:pPr marL="457200" lvl="5" indent="-400050" algn="l"/>
            <a:endParaRPr lang="en-US" sz="2000" dirty="0"/>
          </a:p>
          <a:p>
            <a:pPr marL="1371600" lvl="5" indent="-971550" algn="l">
              <a:buClr>
                <a:srgbClr val="0000FF"/>
              </a:buClr>
              <a:buFont typeface="Wingdings" panose="05000000000000000000" pitchFamily="2" charset="2"/>
              <a:buChar char="v"/>
            </a:pPr>
            <a:r>
              <a:rPr lang="en-US" sz="3200" b="1" dirty="0" smtClean="0">
                <a:solidFill>
                  <a:srgbClr val="7030A0"/>
                </a:solidFill>
              </a:rPr>
              <a:t>Using </a:t>
            </a:r>
            <a:r>
              <a:rPr lang="en-US" sz="3200" b="1" dirty="0">
                <a:solidFill>
                  <a:srgbClr val="7030A0"/>
                </a:solidFill>
              </a:rPr>
              <a:t>the authority of the 1</a:t>
            </a:r>
            <a:r>
              <a:rPr lang="en-US" sz="3200" b="1" baseline="30000" dirty="0">
                <a:solidFill>
                  <a:srgbClr val="7030A0"/>
                </a:solidFill>
              </a:rPr>
              <a:t>st</a:t>
            </a:r>
            <a:r>
              <a:rPr lang="en-US" sz="3200" dirty="0">
                <a:solidFill>
                  <a:srgbClr val="7030A0"/>
                </a:solidFill>
              </a:rPr>
              <a:t> </a:t>
            </a:r>
            <a:r>
              <a:rPr lang="en-US" sz="3200" b="1" dirty="0" smtClean="0">
                <a:solidFill>
                  <a:srgbClr val="7030A0"/>
                </a:solidFill>
              </a:rPr>
              <a:t>beast</a:t>
            </a:r>
            <a:r>
              <a:rPr lang="en-US" sz="3200" dirty="0" smtClean="0">
                <a:solidFill>
                  <a:srgbClr val="7030A0"/>
                </a:solidFill>
              </a:rPr>
              <a:t> </a:t>
            </a:r>
          </a:p>
          <a:p>
            <a:pPr marL="1028700" lvl="5" indent="-571500" algn="l"/>
            <a:r>
              <a:rPr lang="en-US" sz="3200" dirty="0"/>
              <a:t>T</a:t>
            </a:r>
            <a:r>
              <a:rPr lang="en-US" sz="3200" dirty="0" smtClean="0"/>
              <a:t>he </a:t>
            </a:r>
            <a:r>
              <a:rPr lang="en-US" sz="3200" dirty="0"/>
              <a:t>2</a:t>
            </a:r>
            <a:r>
              <a:rPr lang="en-US" sz="3200" baseline="30000" dirty="0"/>
              <a:t>nd</a:t>
            </a:r>
            <a:r>
              <a:rPr lang="en-US" sz="3200" dirty="0"/>
              <a:t> beast shows great signs and wonders in order to </a:t>
            </a:r>
            <a:r>
              <a:rPr lang="en-US" sz="3200" dirty="0" smtClean="0"/>
              <a:t>deceive.  This </a:t>
            </a:r>
            <a:r>
              <a:rPr lang="en-US" sz="3200" u="sng" dirty="0" smtClean="0"/>
              <a:t>demonic strategy imitates</a:t>
            </a:r>
            <a:r>
              <a:rPr lang="en-US" sz="3200" dirty="0" smtClean="0"/>
              <a:t> </a:t>
            </a:r>
            <a:r>
              <a:rPr lang="en-US" sz="3200" dirty="0"/>
              <a:t>Moses </a:t>
            </a:r>
            <a:r>
              <a:rPr lang="en-US" sz="3200" dirty="0" smtClean="0"/>
              <a:t>and Elijah who sought to call the people of God into true faith and teach the Israelites how to obey God’s law. </a:t>
            </a:r>
          </a:p>
          <a:p>
            <a:pPr lvl="5" indent="0" algn="l"/>
            <a:endParaRPr lang="en-US" sz="2000" dirty="0" smtClean="0"/>
          </a:p>
          <a:p>
            <a:pPr marL="1428750" lvl="0" indent="-971550" algn="l">
              <a:buFont typeface="Wingdings" panose="05000000000000000000" pitchFamily="2" charset="2"/>
              <a:buChar char="v"/>
            </a:pPr>
            <a:r>
              <a:rPr lang="en-US" sz="3200" b="1" dirty="0" smtClean="0">
                <a:solidFill>
                  <a:srgbClr val="FF0000"/>
                </a:solidFill>
              </a:rPr>
              <a:t>Deception </a:t>
            </a:r>
            <a:r>
              <a:rPr lang="en-US" sz="3200" b="1" dirty="0">
                <a:solidFill>
                  <a:srgbClr val="FF0000"/>
                </a:solidFill>
              </a:rPr>
              <a:t>perpetrated by the </a:t>
            </a:r>
            <a:r>
              <a:rPr lang="en-US" sz="3200" b="1" dirty="0" smtClean="0">
                <a:solidFill>
                  <a:srgbClr val="FF0000"/>
                </a:solidFill>
              </a:rPr>
              <a:t>beast</a:t>
            </a:r>
          </a:p>
          <a:p>
            <a:pPr marL="457200" lvl="0" algn="l"/>
            <a:r>
              <a:rPr lang="en-US" sz="3200" dirty="0" smtClean="0">
                <a:solidFill>
                  <a:schemeClr val="tx1"/>
                </a:solidFill>
              </a:rPr>
              <a:t>This</a:t>
            </a:r>
            <a:r>
              <a:rPr lang="en-US" sz="3200" dirty="0" smtClean="0">
                <a:solidFill>
                  <a:srgbClr val="FF0000"/>
                </a:solidFill>
              </a:rPr>
              <a:t> </a:t>
            </a:r>
            <a:r>
              <a:rPr lang="en-US" sz="3200" dirty="0">
                <a:solidFill>
                  <a:schemeClr val="tx1"/>
                </a:solidFill>
              </a:rPr>
              <a:t>is both external </a:t>
            </a:r>
            <a:r>
              <a:rPr lang="en-US" sz="3200" dirty="0" smtClean="0">
                <a:solidFill>
                  <a:schemeClr val="tx1"/>
                </a:solidFill>
              </a:rPr>
              <a:t>to</a:t>
            </a:r>
            <a:r>
              <a:rPr lang="en-US" sz="3200" dirty="0">
                <a:solidFill>
                  <a:schemeClr val="tx1"/>
                </a:solidFill>
              </a:rPr>
              <a:t>, and from within, the visible church.  </a:t>
            </a:r>
            <a:endParaRPr lang="en-US" sz="3200" dirty="0" smtClean="0">
              <a:solidFill>
                <a:schemeClr val="tx1"/>
              </a:solidFill>
            </a:endParaRPr>
          </a:p>
          <a:p>
            <a:pPr marL="457200" lvl="0" algn="l"/>
            <a:r>
              <a:rPr lang="en-US" sz="3200" u="sng" dirty="0" smtClean="0">
                <a:solidFill>
                  <a:schemeClr val="tx1"/>
                </a:solidFill>
              </a:rPr>
              <a:t>Recovery </a:t>
            </a:r>
            <a:r>
              <a:rPr lang="en-US" sz="3200" u="sng" dirty="0">
                <a:solidFill>
                  <a:schemeClr val="tx1"/>
                </a:solidFill>
              </a:rPr>
              <a:t>from the fatal wound </a:t>
            </a:r>
            <a:r>
              <a:rPr lang="en-US" sz="3200" u="sng" dirty="0" smtClean="0">
                <a:solidFill>
                  <a:schemeClr val="tx1"/>
                </a:solidFill>
              </a:rPr>
              <a:t>impresses</a:t>
            </a:r>
            <a:r>
              <a:rPr lang="en-US" sz="3200" dirty="0" smtClean="0">
                <a:solidFill>
                  <a:schemeClr val="tx1"/>
                </a:solidFill>
              </a:rPr>
              <a:t> the inhabitants of the earth, and</a:t>
            </a:r>
            <a:r>
              <a:rPr lang="en-US" sz="3200" dirty="0" smtClean="0"/>
              <a:t> miraculous </a:t>
            </a:r>
            <a:r>
              <a:rPr lang="en-US" sz="3200" dirty="0"/>
              <a:t>signs confirm his false teaching and seduce </a:t>
            </a:r>
            <a:r>
              <a:rPr lang="en-US" sz="3200" dirty="0" smtClean="0"/>
              <a:t>people.</a:t>
            </a:r>
            <a:endParaRPr lang="en-US" sz="3200" dirty="0"/>
          </a:p>
        </p:txBody>
      </p:sp>
      <p:sp>
        <p:nvSpPr>
          <p:cNvPr id="4" name="Rectangle 3"/>
          <p:cNvSpPr/>
          <p:nvPr/>
        </p:nvSpPr>
        <p:spPr>
          <a:xfrm>
            <a:off x="1779362" y="17503"/>
            <a:ext cx="10622189" cy="1200329"/>
          </a:xfrm>
          <a:prstGeom prst="rect">
            <a:avLst/>
          </a:prstGeom>
          <a:solidFill>
            <a:schemeClr val="bg1"/>
          </a:solidFill>
        </p:spPr>
        <p:txBody>
          <a:bodyPr wrap="square">
            <a:spAutoFit/>
          </a:bodyPr>
          <a:lstStyle/>
          <a:p>
            <a:pPr lvl="0"/>
            <a:r>
              <a:rPr lang="en-US" b="1" dirty="0" smtClean="0"/>
              <a:t>3</a:t>
            </a:r>
            <a:r>
              <a:rPr lang="en-US" b="1" baseline="30000" dirty="0" smtClean="0"/>
              <a:t>rd</a:t>
            </a:r>
            <a:r>
              <a:rPr lang="en-US" b="1" dirty="0" smtClean="0"/>
              <a:t> </a:t>
            </a:r>
            <a:r>
              <a:rPr lang="en-US" b="1" dirty="0"/>
              <a:t>Sign: </a:t>
            </a:r>
            <a:endParaRPr lang="en-US" b="1" dirty="0" smtClean="0"/>
          </a:p>
          <a:p>
            <a:pPr lvl="0"/>
            <a:r>
              <a:rPr lang="en-US" b="1" dirty="0" smtClean="0"/>
              <a:t>Persecution </a:t>
            </a:r>
            <a:r>
              <a:rPr lang="en-US" b="1" dirty="0"/>
              <a:t>by the beast from the land  </a:t>
            </a:r>
            <a:r>
              <a:rPr lang="en-US" sz="2800" dirty="0">
                <a:solidFill>
                  <a:srgbClr val="FF0000"/>
                </a:solidFill>
              </a:rPr>
              <a:t>(13:11-18)</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426128918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779362" y="2592006"/>
            <a:ext cx="10223500" cy="5570756"/>
          </a:xfrm>
          <a:prstGeom prst="rect">
            <a:avLst/>
          </a:prstGeom>
        </p:spPr>
        <p:txBody>
          <a:bodyPr wrap="square">
            <a:spAutoFit/>
          </a:bodyPr>
          <a:lstStyle/>
          <a:p>
            <a:pPr marL="457200" lvl="0" algn="l"/>
            <a:r>
              <a:rPr lang="en-US" dirty="0" smtClean="0"/>
              <a:t>The </a:t>
            </a:r>
            <a:r>
              <a:rPr lang="en-US" dirty="0"/>
              <a:t>coming of the lawless one is by the activity of Satan with all power and false signs and wonders, and with all wicked deception for those who are perishing, because they refuse to love the truth and be saved.  Therefore God sends them a strong delusion, so they may believe what is false, in order that all may be condemned who did not believe the truth but had pleasure in unrighteousness</a:t>
            </a:r>
            <a:r>
              <a:rPr lang="en-US" dirty="0" smtClean="0"/>
              <a:t>.	</a:t>
            </a:r>
            <a:r>
              <a:rPr lang="en-US" sz="3200" dirty="0" smtClean="0"/>
              <a:t>															</a:t>
            </a:r>
            <a:r>
              <a:rPr lang="en-US" sz="3200" dirty="0" smtClean="0">
                <a:solidFill>
                  <a:srgbClr val="FF0000"/>
                </a:solidFill>
              </a:rPr>
              <a:t> (Thess</a:t>
            </a:r>
            <a:r>
              <a:rPr lang="en-US" sz="3200" dirty="0">
                <a:solidFill>
                  <a:srgbClr val="FF0000"/>
                </a:solidFill>
              </a:rPr>
              <a:t>. 2:9-12). </a:t>
            </a:r>
          </a:p>
        </p:txBody>
      </p:sp>
      <p:sp>
        <p:nvSpPr>
          <p:cNvPr id="4" name="Rectangle 3"/>
          <p:cNvSpPr/>
          <p:nvPr/>
        </p:nvSpPr>
        <p:spPr>
          <a:xfrm>
            <a:off x="1779362" y="17503"/>
            <a:ext cx="10622189" cy="1754326"/>
          </a:xfrm>
          <a:prstGeom prst="rect">
            <a:avLst/>
          </a:prstGeom>
          <a:solidFill>
            <a:schemeClr val="bg1"/>
          </a:solidFill>
        </p:spPr>
        <p:txBody>
          <a:bodyPr wrap="square">
            <a:spAutoFit/>
          </a:bodyPr>
          <a:lstStyle/>
          <a:p>
            <a:pPr lvl="0"/>
            <a:endParaRPr lang="en-US" b="1" dirty="0" smtClean="0"/>
          </a:p>
          <a:p>
            <a:pPr lvl="0"/>
            <a:r>
              <a:rPr lang="en-US" b="1" dirty="0" smtClean="0"/>
              <a:t>3</a:t>
            </a:r>
            <a:r>
              <a:rPr lang="en-US" b="1" baseline="30000" dirty="0" smtClean="0"/>
              <a:t>rd</a:t>
            </a:r>
            <a:r>
              <a:rPr lang="en-US" b="1" dirty="0" smtClean="0"/>
              <a:t> </a:t>
            </a:r>
            <a:r>
              <a:rPr lang="en-US" b="1" dirty="0"/>
              <a:t>Sign: </a:t>
            </a:r>
            <a:endParaRPr lang="en-US" b="1" dirty="0" smtClean="0"/>
          </a:p>
          <a:p>
            <a:pPr lvl="0"/>
            <a:r>
              <a:rPr lang="en-US" b="1" dirty="0" smtClean="0"/>
              <a:t>Persecution </a:t>
            </a:r>
            <a:r>
              <a:rPr lang="en-US" b="1" dirty="0"/>
              <a:t>by the beast from the land  </a:t>
            </a:r>
            <a:r>
              <a:rPr lang="en-US" sz="2800" dirty="0">
                <a:solidFill>
                  <a:srgbClr val="FF0000"/>
                </a:solidFill>
              </a:rPr>
              <a:t>(13:11-18)</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79499892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1" y="1217832"/>
            <a:ext cx="11611429" cy="8510022"/>
          </a:xfrm>
          <a:prstGeom prst="rect">
            <a:avLst/>
          </a:prstGeom>
        </p:spPr>
        <p:txBody>
          <a:bodyPr wrap="square">
            <a:spAutoFit/>
          </a:bodyPr>
          <a:lstStyle/>
          <a:p>
            <a:pPr marL="457200" lvl="5" indent="57150" algn="l">
              <a:buFont typeface="Wingdings" panose="05000000000000000000" pitchFamily="2" charset="2"/>
              <a:buChar char="v"/>
            </a:pPr>
            <a:r>
              <a:rPr lang="en-US" sz="3200" b="1" dirty="0" smtClean="0">
                <a:solidFill>
                  <a:srgbClr val="0000FF"/>
                </a:solidFill>
              </a:rPr>
              <a:t>	  </a:t>
            </a:r>
            <a:r>
              <a:rPr lang="en-US" sz="3200" dirty="0"/>
              <a:t>Mark on the forehead and hand connote human mind and actions </a:t>
            </a:r>
            <a:r>
              <a:rPr lang="en-US" sz="2400" b="1" dirty="0">
                <a:solidFill>
                  <a:srgbClr val="FF0000"/>
                </a:solidFill>
              </a:rPr>
              <a:t>(</a:t>
            </a:r>
            <a:r>
              <a:rPr lang="en-US" sz="2400" b="1" dirty="0" smtClean="0">
                <a:solidFill>
                  <a:srgbClr val="FF0000"/>
                </a:solidFill>
              </a:rPr>
              <a:t>Deut.6:4-9) </a:t>
            </a:r>
            <a:r>
              <a:rPr lang="en-US" sz="3200" dirty="0"/>
              <a:t>This controversial number 666 refers to the 1</a:t>
            </a:r>
            <a:r>
              <a:rPr lang="en-US" sz="3200" baseline="30000" dirty="0"/>
              <a:t>st</a:t>
            </a:r>
            <a:r>
              <a:rPr lang="en-US" sz="3200" dirty="0"/>
              <a:t> beast </a:t>
            </a:r>
            <a:r>
              <a:rPr lang="en-US" sz="2400" b="1" dirty="0">
                <a:solidFill>
                  <a:srgbClr val="FF0000"/>
                </a:solidFill>
              </a:rPr>
              <a:t>(</a:t>
            </a:r>
            <a:r>
              <a:rPr lang="en-US" sz="2400" b="1" dirty="0" smtClean="0">
                <a:solidFill>
                  <a:srgbClr val="FF0000"/>
                </a:solidFill>
              </a:rPr>
              <a:t>13:1-8) </a:t>
            </a:r>
            <a:r>
              <a:rPr lang="en-US" sz="3200" dirty="0" smtClean="0"/>
              <a:t>and has varied interpretations: </a:t>
            </a:r>
          </a:p>
          <a:p>
            <a:pPr marL="457200" lvl="5" indent="-457200" algn="l">
              <a:spcBef>
                <a:spcPts val="600"/>
              </a:spcBef>
              <a:buFont typeface="+mj-lt"/>
              <a:buAutoNum type="arabicPeriod"/>
            </a:pPr>
            <a:r>
              <a:rPr lang="en-US" sz="3200" dirty="0" smtClean="0"/>
              <a:t>Hebraic </a:t>
            </a:r>
            <a:r>
              <a:rPr lang="en-US" sz="3200" dirty="0"/>
              <a:t>/ Greek numerical calculations of the names of world leaders that might align with 666 have been suggested. </a:t>
            </a:r>
            <a:r>
              <a:rPr lang="en-US" sz="3200" dirty="0" smtClean="0"/>
              <a:t>Take </a:t>
            </a:r>
            <a:r>
              <a:rPr lang="en-US" sz="3200" dirty="0"/>
              <a:t>the Greek form of Nero’s name using </a:t>
            </a:r>
            <a:r>
              <a:rPr lang="en-US" sz="3200" dirty="0" smtClean="0"/>
              <a:t>a transliteration into </a:t>
            </a:r>
            <a:r>
              <a:rPr lang="en-US" sz="3200" dirty="0"/>
              <a:t>Hebrew becomes </a:t>
            </a:r>
            <a:r>
              <a:rPr lang="en-US" sz="3200" dirty="0" smtClean="0"/>
              <a:t>666 </a:t>
            </a:r>
            <a:r>
              <a:rPr lang="en-US" sz="3200" dirty="0" smtClean="0">
                <a:solidFill>
                  <a:srgbClr val="00B0F0"/>
                </a:solidFill>
              </a:rPr>
              <a:t>(</a:t>
            </a:r>
            <a:r>
              <a:rPr lang="en-US" sz="3200" dirty="0" smtClean="0">
                <a:solidFill>
                  <a:srgbClr val="0000FF"/>
                </a:solidFill>
              </a:rPr>
              <a:t>nun</a:t>
            </a:r>
            <a:r>
              <a:rPr lang="en-US" sz="3200" dirty="0" smtClean="0">
                <a:solidFill>
                  <a:srgbClr val="00B0F0"/>
                </a:solidFill>
              </a:rPr>
              <a:t>=50</a:t>
            </a:r>
            <a:r>
              <a:rPr lang="en-US" sz="3200" dirty="0">
                <a:solidFill>
                  <a:srgbClr val="00B0F0"/>
                </a:solidFill>
              </a:rPr>
              <a:t>, </a:t>
            </a:r>
            <a:r>
              <a:rPr lang="en-US" sz="3200" dirty="0" err="1">
                <a:solidFill>
                  <a:srgbClr val="0000FF"/>
                </a:solidFill>
              </a:rPr>
              <a:t>resh</a:t>
            </a:r>
            <a:r>
              <a:rPr lang="en-US" sz="3200" dirty="0">
                <a:solidFill>
                  <a:srgbClr val="00B0F0"/>
                </a:solidFill>
              </a:rPr>
              <a:t>=200, </a:t>
            </a:r>
            <a:r>
              <a:rPr lang="en-US" sz="3200" dirty="0" err="1">
                <a:solidFill>
                  <a:srgbClr val="0000FF"/>
                </a:solidFill>
              </a:rPr>
              <a:t>waw</a:t>
            </a:r>
            <a:r>
              <a:rPr lang="en-US" sz="3200" dirty="0">
                <a:solidFill>
                  <a:srgbClr val="00B0F0"/>
                </a:solidFill>
              </a:rPr>
              <a:t>=6, </a:t>
            </a:r>
            <a:r>
              <a:rPr lang="en-US" sz="3200" dirty="0">
                <a:solidFill>
                  <a:srgbClr val="0000FF"/>
                </a:solidFill>
              </a:rPr>
              <a:t>nun</a:t>
            </a:r>
            <a:r>
              <a:rPr lang="en-US" sz="3200" dirty="0">
                <a:solidFill>
                  <a:srgbClr val="00B0F0"/>
                </a:solidFill>
              </a:rPr>
              <a:t>=50, </a:t>
            </a:r>
            <a:r>
              <a:rPr lang="en-US" sz="3200" dirty="0" err="1">
                <a:solidFill>
                  <a:srgbClr val="0000FF"/>
                </a:solidFill>
              </a:rPr>
              <a:t>qoph</a:t>
            </a:r>
            <a:r>
              <a:rPr lang="en-US" sz="3200" dirty="0">
                <a:solidFill>
                  <a:srgbClr val="00B0F0"/>
                </a:solidFill>
              </a:rPr>
              <a:t>=100, </a:t>
            </a:r>
            <a:r>
              <a:rPr lang="en-US" sz="3200" dirty="0" err="1">
                <a:solidFill>
                  <a:srgbClr val="0000FF"/>
                </a:solidFill>
              </a:rPr>
              <a:t>samech</a:t>
            </a:r>
            <a:r>
              <a:rPr lang="en-US" sz="3200" dirty="0">
                <a:solidFill>
                  <a:srgbClr val="00B0F0"/>
                </a:solidFill>
              </a:rPr>
              <a:t>=60, </a:t>
            </a:r>
            <a:r>
              <a:rPr lang="en-US" sz="3200" dirty="0" err="1">
                <a:solidFill>
                  <a:srgbClr val="0000FF"/>
                </a:solidFill>
              </a:rPr>
              <a:t>resh</a:t>
            </a:r>
            <a:r>
              <a:rPr lang="en-US" sz="3200" dirty="0">
                <a:solidFill>
                  <a:srgbClr val="00B0F0"/>
                </a:solidFill>
              </a:rPr>
              <a:t>=200</a:t>
            </a:r>
            <a:r>
              <a:rPr lang="en-US" sz="3200" dirty="0" smtClean="0">
                <a:solidFill>
                  <a:srgbClr val="00B0F0"/>
                </a:solidFill>
              </a:rPr>
              <a:t>). </a:t>
            </a:r>
            <a:r>
              <a:rPr lang="en-US" sz="2400" b="1" dirty="0">
                <a:solidFill>
                  <a:srgbClr val="FF0000"/>
                </a:solidFill>
              </a:rPr>
              <a:t>(contested) </a:t>
            </a:r>
            <a:endParaRPr lang="en-US" sz="2400" dirty="0" smtClean="0">
              <a:solidFill>
                <a:srgbClr val="00B0F0"/>
              </a:solidFill>
            </a:endParaRPr>
          </a:p>
          <a:p>
            <a:pPr lvl="5" indent="0" algn="l"/>
            <a:r>
              <a:rPr lang="en-US" sz="3200" dirty="0" smtClean="0"/>
              <a:t>(</a:t>
            </a:r>
            <a:r>
              <a:rPr lang="en-US" sz="3200" u="sng" dirty="0" smtClean="0">
                <a:solidFill>
                  <a:srgbClr val="FF3399"/>
                </a:solidFill>
              </a:rPr>
              <a:t>Problem</a:t>
            </a:r>
            <a:r>
              <a:rPr lang="en-US" sz="3200" dirty="0"/>
              <a:t>: </a:t>
            </a:r>
            <a:r>
              <a:rPr lang="en-US" sz="3200" dirty="0" smtClean="0"/>
              <a:t>other methods </a:t>
            </a:r>
            <a:r>
              <a:rPr lang="en-US" sz="3200" dirty="0"/>
              <a:t>and </a:t>
            </a:r>
            <a:r>
              <a:rPr lang="en-US" sz="3200" dirty="0" smtClean="0"/>
              <a:t>names can be configured to add 	up </a:t>
            </a:r>
            <a:r>
              <a:rPr lang="en-US" sz="3200" dirty="0"/>
              <a:t>to </a:t>
            </a:r>
            <a:r>
              <a:rPr lang="en-US" sz="3200" dirty="0" smtClean="0"/>
              <a:t>666 too, e.g. </a:t>
            </a:r>
            <a:r>
              <a:rPr lang="en-US" sz="3200" dirty="0"/>
              <a:t>Hitler). </a:t>
            </a:r>
          </a:p>
          <a:p>
            <a:pPr marL="457200" lvl="0" indent="-457200" algn="l">
              <a:spcBef>
                <a:spcPts val="1200"/>
              </a:spcBef>
            </a:pPr>
            <a:r>
              <a:rPr lang="en-US" sz="3200" dirty="0" smtClean="0"/>
              <a:t>2. A chronological estimation of the duration of the beasts reign</a:t>
            </a:r>
          </a:p>
          <a:p>
            <a:pPr marL="457200" lvl="0" indent="-457200" algn="l">
              <a:spcBef>
                <a:spcPts val="1200"/>
              </a:spcBef>
            </a:pPr>
            <a:r>
              <a:rPr lang="en-US" sz="3200" dirty="0" smtClean="0"/>
              <a:t>3. </a:t>
            </a:r>
            <a:r>
              <a:rPr lang="en-US" sz="3200" dirty="0"/>
              <a:t>S</a:t>
            </a:r>
            <a:r>
              <a:rPr lang="en-US" sz="3200" dirty="0" smtClean="0"/>
              <a:t>ymbolic interpretations of the number relate to the Antichrist or antichristian dominion. </a:t>
            </a:r>
          </a:p>
          <a:p>
            <a:pPr lvl="0" algn="l">
              <a:spcBef>
                <a:spcPts val="1200"/>
              </a:spcBef>
            </a:pPr>
            <a:r>
              <a:rPr lang="en-US" sz="3200" dirty="0" smtClean="0"/>
              <a:t>(</a:t>
            </a:r>
            <a:r>
              <a:rPr lang="en-US" sz="3200" u="sng" dirty="0" smtClean="0">
                <a:solidFill>
                  <a:srgbClr val="FF3399"/>
                </a:solidFill>
              </a:rPr>
              <a:t>Problem</a:t>
            </a:r>
            <a:r>
              <a:rPr lang="en-US" sz="3200" dirty="0">
                <a:solidFill>
                  <a:srgbClr val="FF3399"/>
                </a:solidFill>
              </a:rPr>
              <a:t>: </a:t>
            </a:r>
            <a:r>
              <a:rPr lang="en-US" sz="3200" dirty="0" smtClean="0"/>
              <a:t>both #2 and #3 use </a:t>
            </a:r>
            <a:r>
              <a:rPr lang="en-US" sz="3200" dirty="0"/>
              <a:t>metaphorical </a:t>
            </a:r>
            <a:r>
              <a:rPr lang="en-US" sz="3200" dirty="0" smtClean="0"/>
              <a:t>language 	commonly found </a:t>
            </a:r>
            <a:r>
              <a:rPr lang="en-US" sz="3200" dirty="0"/>
              <a:t>in the </a:t>
            </a:r>
            <a:r>
              <a:rPr lang="en-US" sz="3200" dirty="0" smtClean="0"/>
              <a:t>Apocalypse</a:t>
            </a:r>
            <a:r>
              <a:rPr lang="en-US" sz="3200" dirty="0"/>
              <a:t> </a:t>
            </a:r>
            <a:r>
              <a:rPr lang="en-US" sz="3200" dirty="0" smtClean="0"/>
              <a:t>and this hinders any 	attempt to extract </a:t>
            </a:r>
            <a:r>
              <a:rPr lang="en-US" sz="3200" dirty="0"/>
              <a:t>a literal computation of the number</a:t>
            </a:r>
            <a:r>
              <a:rPr lang="en-US" sz="3200" dirty="0" smtClean="0"/>
              <a:t>.)</a:t>
            </a:r>
            <a:endParaRPr lang="en-US" sz="3200" dirty="0"/>
          </a:p>
        </p:txBody>
      </p:sp>
      <p:sp>
        <p:nvSpPr>
          <p:cNvPr id="4" name="Rectangle 3"/>
          <p:cNvSpPr/>
          <p:nvPr/>
        </p:nvSpPr>
        <p:spPr>
          <a:xfrm>
            <a:off x="1779362" y="17503"/>
            <a:ext cx="10622189" cy="1200329"/>
          </a:xfrm>
          <a:prstGeom prst="rect">
            <a:avLst/>
          </a:prstGeom>
          <a:solidFill>
            <a:schemeClr val="bg1"/>
          </a:solidFill>
        </p:spPr>
        <p:txBody>
          <a:bodyPr wrap="square">
            <a:spAutoFit/>
          </a:bodyPr>
          <a:lstStyle/>
          <a:p>
            <a:pPr lvl="0"/>
            <a:r>
              <a:rPr lang="en-US" b="1" dirty="0" smtClean="0"/>
              <a:t>3</a:t>
            </a:r>
            <a:r>
              <a:rPr lang="en-US" b="1" baseline="30000" dirty="0" smtClean="0"/>
              <a:t>rd</a:t>
            </a:r>
            <a:r>
              <a:rPr lang="en-US" b="1" dirty="0" smtClean="0"/>
              <a:t> </a:t>
            </a:r>
            <a:r>
              <a:rPr lang="en-US" b="1" dirty="0"/>
              <a:t>Sign: </a:t>
            </a:r>
            <a:endParaRPr lang="en-US" b="1" dirty="0" smtClean="0"/>
          </a:p>
          <a:p>
            <a:r>
              <a:rPr lang="en-US" b="1" dirty="0"/>
              <a:t>Inhabitants of the earth receive the </a:t>
            </a:r>
            <a:r>
              <a:rPr lang="en-US" b="1" dirty="0" smtClean="0"/>
              <a:t>mark</a:t>
            </a:r>
            <a:endParaRPr lang="en-US" b="1"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21931486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1" y="1219621"/>
            <a:ext cx="11611429" cy="8433078"/>
          </a:xfrm>
          <a:prstGeom prst="rect">
            <a:avLst/>
          </a:prstGeom>
        </p:spPr>
        <p:txBody>
          <a:bodyPr wrap="square">
            <a:spAutoFit/>
          </a:bodyPr>
          <a:lstStyle/>
          <a:p>
            <a:pPr marL="457200" lvl="5" indent="-457200" algn="l">
              <a:buClr>
                <a:srgbClr val="0000FF"/>
              </a:buClr>
              <a:buFont typeface="Wingdings" panose="05000000000000000000" pitchFamily="2" charset="2"/>
              <a:buChar char="v"/>
              <a:tabLst>
                <a:tab pos="685800" algn="l"/>
              </a:tabLst>
            </a:pPr>
            <a:r>
              <a:rPr lang="en-US" sz="3200" b="1" dirty="0" smtClean="0">
                <a:solidFill>
                  <a:srgbClr val="C00000"/>
                </a:solidFill>
              </a:rPr>
              <a:t>The Lamb </a:t>
            </a:r>
            <a:r>
              <a:rPr lang="en-US" sz="3200" b="1" dirty="0">
                <a:solidFill>
                  <a:srgbClr val="C00000"/>
                </a:solidFill>
              </a:rPr>
              <a:t>and the 144,000</a:t>
            </a:r>
            <a:r>
              <a:rPr lang="en-US" sz="3200" dirty="0">
                <a:solidFill>
                  <a:srgbClr val="C00000"/>
                </a:solidFill>
              </a:rPr>
              <a:t> </a:t>
            </a:r>
            <a:r>
              <a:rPr lang="en-US" sz="3200" b="1" dirty="0" smtClean="0">
                <a:solidFill>
                  <a:srgbClr val="C00000"/>
                </a:solidFill>
              </a:rPr>
              <a:t>:</a:t>
            </a:r>
            <a:r>
              <a:rPr lang="en-US" sz="3200" dirty="0" smtClean="0">
                <a:solidFill>
                  <a:srgbClr val="C00000"/>
                </a:solidFill>
              </a:rPr>
              <a:t> </a:t>
            </a:r>
            <a:r>
              <a:rPr lang="en-US" sz="3200" dirty="0" smtClean="0"/>
              <a:t>Mount </a:t>
            </a:r>
            <a:r>
              <a:rPr lang="en-US" sz="3200" dirty="0"/>
              <a:t>Zion = Jerusalem, a city </a:t>
            </a:r>
            <a:r>
              <a:rPr lang="en-US" sz="3200" u="sng" dirty="0"/>
              <a:t>symbolic of God’s </a:t>
            </a:r>
            <a:r>
              <a:rPr lang="en-US" sz="3200" u="sng" dirty="0" smtClean="0"/>
              <a:t>presence &amp; people</a:t>
            </a:r>
            <a:r>
              <a:rPr lang="en-US" sz="3200" dirty="0" smtClean="0"/>
              <a:t>. Standing on mountain contrasts dragon </a:t>
            </a:r>
            <a:r>
              <a:rPr lang="en-US" sz="3200" dirty="0"/>
              <a:t>standing on </a:t>
            </a:r>
            <a:r>
              <a:rPr lang="en-US" sz="3200" dirty="0" smtClean="0"/>
              <a:t>sand.  </a:t>
            </a:r>
            <a:r>
              <a:rPr lang="en-US" sz="3200" u="sng" dirty="0" smtClean="0"/>
              <a:t>Lamb's </a:t>
            </a:r>
            <a:r>
              <a:rPr lang="en-US" sz="3200" u="sng" dirty="0"/>
              <a:t>and the Father's name written on </a:t>
            </a:r>
            <a:r>
              <a:rPr lang="en-US" sz="3200" u="sng" dirty="0" smtClean="0"/>
              <a:t>foreheads</a:t>
            </a:r>
            <a:r>
              <a:rPr lang="en-US" sz="3200" dirty="0" smtClean="0"/>
              <a:t>.</a:t>
            </a:r>
            <a:r>
              <a:rPr lang="en-US" sz="3200" dirty="0"/>
              <a:t> 144,000 = 12 x 12 x 10 x 10 x 10, symbolic of </a:t>
            </a:r>
            <a:r>
              <a:rPr lang="en-US" sz="3200" dirty="0" smtClean="0"/>
              <a:t>the </a:t>
            </a:r>
            <a:r>
              <a:rPr lang="en-US" sz="3200" dirty="0"/>
              <a:t>perfect / complete </a:t>
            </a:r>
            <a:r>
              <a:rPr lang="en-US" sz="3200" dirty="0" smtClean="0"/>
              <a:t>number of the saved. </a:t>
            </a:r>
            <a:endParaRPr lang="en-US" sz="3200" dirty="0" smtClean="0">
              <a:solidFill>
                <a:srgbClr val="C00000"/>
              </a:solidFill>
            </a:endParaRPr>
          </a:p>
          <a:p>
            <a:pPr marL="628650" lvl="5" indent="-628650" algn="l">
              <a:spcBef>
                <a:spcPts val="1200"/>
              </a:spcBef>
              <a:buClr>
                <a:srgbClr val="0000FF"/>
              </a:buClr>
              <a:buFont typeface="Wingdings" panose="05000000000000000000" pitchFamily="2" charset="2"/>
              <a:buChar char="v"/>
              <a:tabLst>
                <a:tab pos="1600200" algn="l"/>
              </a:tabLst>
            </a:pPr>
            <a:r>
              <a:rPr lang="en-US" sz="3200" b="1" dirty="0">
                <a:solidFill>
                  <a:srgbClr val="7030A0"/>
                </a:solidFill>
              </a:rPr>
              <a:t>144,000 </a:t>
            </a:r>
            <a:r>
              <a:rPr lang="en-US" sz="3200" b="1" dirty="0" smtClean="0">
                <a:solidFill>
                  <a:srgbClr val="7030A0"/>
                </a:solidFill>
              </a:rPr>
              <a:t>sang </a:t>
            </a:r>
            <a:r>
              <a:rPr lang="en-US" sz="3200" b="1" dirty="0">
                <a:solidFill>
                  <a:srgbClr val="7030A0"/>
                </a:solidFill>
              </a:rPr>
              <a:t>a new song</a:t>
            </a:r>
            <a:r>
              <a:rPr lang="en-US" sz="3200" dirty="0">
                <a:solidFill>
                  <a:srgbClr val="7030A0"/>
                </a:solidFill>
              </a:rPr>
              <a:t> </a:t>
            </a:r>
            <a:r>
              <a:rPr lang="en-US" sz="3200" b="1" dirty="0">
                <a:solidFill>
                  <a:srgbClr val="7030A0"/>
                </a:solidFill>
              </a:rPr>
              <a:t>that only </a:t>
            </a:r>
            <a:r>
              <a:rPr lang="en-US" sz="3200" b="1" dirty="0" smtClean="0">
                <a:solidFill>
                  <a:srgbClr val="7030A0"/>
                </a:solidFill>
              </a:rPr>
              <a:t>they could learn: </a:t>
            </a:r>
            <a:r>
              <a:rPr lang="en-US" sz="3200" dirty="0" smtClean="0"/>
              <a:t>The</a:t>
            </a:r>
            <a:r>
              <a:rPr lang="en-US" sz="3200" b="1" dirty="0" smtClean="0"/>
              <a:t> </a:t>
            </a:r>
            <a:r>
              <a:rPr lang="en-US" sz="3200" dirty="0" smtClean="0"/>
              <a:t>“</a:t>
            </a:r>
            <a:r>
              <a:rPr lang="en-US" sz="3200" b="1" i="1" dirty="0" smtClean="0"/>
              <a:t>roar </a:t>
            </a:r>
            <a:r>
              <a:rPr lang="en-US" sz="3200" b="1" i="1" dirty="0"/>
              <a:t>of rushing </a:t>
            </a:r>
            <a:r>
              <a:rPr lang="en-US" sz="3200" b="1" i="1" dirty="0" smtClean="0"/>
              <a:t>waters”, “voice </a:t>
            </a:r>
            <a:r>
              <a:rPr lang="en-US" sz="3200" b="1" i="1" dirty="0"/>
              <a:t>like </a:t>
            </a:r>
            <a:r>
              <a:rPr lang="en-US" sz="3200" b="1" i="1" dirty="0" smtClean="0"/>
              <a:t>thunder” </a:t>
            </a:r>
            <a:r>
              <a:rPr lang="en-US" sz="3200" dirty="0" smtClean="0"/>
              <a:t>&amp; sound </a:t>
            </a:r>
            <a:r>
              <a:rPr lang="en-US" sz="3200" b="1" i="1" dirty="0"/>
              <a:t>“like that of </a:t>
            </a:r>
            <a:r>
              <a:rPr lang="en-US" sz="3200" b="1" i="1" dirty="0" smtClean="0"/>
              <a:t>harpists”  </a:t>
            </a:r>
            <a:r>
              <a:rPr lang="en-US" sz="3200" dirty="0" smtClean="0"/>
              <a:t>all tie this to the </a:t>
            </a:r>
            <a:r>
              <a:rPr lang="en-US" sz="3200" u="sng" dirty="0" smtClean="0"/>
              <a:t>24 elders </a:t>
            </a:r>
            <a:r>
              <a:rPr lang="en-US" sz="3200" dirty="0" smtClean="0"/>
              <a:t>and the </a:t>
            </a:r>
            <a:r>
              <a:rPr lang="en-US" sz="3200" u="sng" dirty="0" smtClean="0"/>
              <a:t>great multitude</a:t>
            </a:r>
            <a:r>
              <a:rPr lang="en-US" sz="3200" dirty="0" smtClean="0"/>
              <a:t>, anticipating their praise </a:t>
            </a:r>
            <a:r>
              <a:rPr lang="en-US" sz="2400" b="1" dirty="0" smtClean="0">
                <a:solidFill>
                  <a:srgbClr val="FF0000"/>
                </a:solidFill>
              </a:rPr>
              <a:t>(Rev.15 &amp;19). </a:t>
            </a:r>
          </a:p>
          <a:p>
            <a:pPr marL="742950" lvl="5" indent="-742950" algn="l">
              <a:spcBef>
                <a:spcPts val="1200"/>
              </a:spcBef>
              <a:buClr>
                <a:srgbClr val="0000FF"/>
              </a:buClr>
              <a:buFont typeface="Wingdings" panose="05000000000000000000" pitchFamily="2" charset="2"/>
              <a:buChar char="v"/>
              <a:tabLst>
                <a:tab pos="742950" algn="l"/>
              </a:tabLst>
            </a:pPr>
            <a:r>
              <a:rPr lang="en-US" sz="3200" b="1" dirty="0" smtClean="0">
                <a:solidFill>
                  <a:schemeClr val="accent4">
                    <a:lumMod val="75000"/>
                  </a:schemeClr>
                </a:solidFill>
              </a:rPr>
              <a:t>144,000 </a:t>
            </a:r>
            <a:r>
              <a:rPr lang="en-US" sz="3200" b="1" dirty="0">
                <a:solidFill>
                  <a:schemeClr val="accent4">
                    <a:lumMod val="75000"/>
                  </a:schemeClr>
                </a:solidFill>
              </a:rPr>
              <a:t>are faithful </a:t>
            </a:r>
            <a:r>
              <a:rPr lang="en-US" sz="3200" b="1" dirty="0" smtClean="0">
                <a:solidFill>
                  <a:schemeClr val="accent4">
                    <a:lumMod val="75000"/>
                  </a:schemeClr>
                </a:solidFill>
              </a:rPr>
              <a:t>witnesses</a:t>
            </a:r>
            <a:r>
              <a:rPr lang="en-US" sz="3200" dirty="0" smtClean="0"/>
              <a:t>: </a:t>
            </a:r>
            <a:r>
              <a:rPr lang="en-US" sz="3200" dirty="0"/>
              <a:t>Like Christ their </a:t>
            </a:r>
            <a:r>
              <a:rPr lang="en-US" sz="3200" dirty="0" smtClean="0"/>
              <a:t>master, </a:t>
            </a:r>
            <a:r>
              <a:rPr lang="en-US" sz="3200" b="1" i="1" dirty="0"/>
              <a:t>“No lie was found in their mouths</a:t>
            </a:r>
            <a:r>
              <a:rPr lang="en-US" sz="3200" b="1" i="1" dirty="0" smtClean="0"/>
              <a:t>”</a:t>
            </a:r>
            <a:r>
              <a:rPr lang="en-US" sz="3200" dirty="0" smtClean="0"/>
              <a:t>, for </a:t>
            </a:r>
            <a:r>
              <a:rPr lang="en-US" sz="3200" dirty="0"/>
              <a:t>all liars end up in the fiery lake of burning sulfur; known as the second </a:t>
            </a:r>
            <a:r>
              <a:rPr lang="en-US" sz="3200" dirty="0" smtClean="0"/>
              <a:t>death.</a:t>
            </a:r>
          </a:p>
          <a:p>
            <a:pPr marL="742950" lvl="5" indent="-742950" algn="l">
              <a:spcBef>
                <a:spcPts val="1200"/>
              </a:spcBef>
              <a:buClr>
                <a:srgbClr val="0000FF"/>
              </a:buClr>
              <a:buFont typeface="Wingdings" panose="05000000000000000000" pitchFamily="2" charset="2"/>
              <a:buChar char="v"/>
              <a:tabLst>
                <a:tab pos="742950" algn="l"/>
              </a:tabLst>
            </a:pPr>
            <a:r>
              <a:rPr lang="en-US" sz="3200" b="1" dirty="0">
                <a:solidFill>
                  <a:srgbClr val="008000"/>
                </a:solidFill>
              </a:rPr>
              <a:t>144,000, sealed in 7:2-3, are redeemed from the earth and offered as “</a:t>
            </a:r>
            <a:r>
              <a:rPr lang="en-US" sz="3200" b="1" i="1" dirty="0" err="1">
                <a:solidFill>
                  <a:srgbClr val="008000"/>
                </a:solidFill>
              </a:rPr>
              <a:t>firstfruits</a:t>
            </a:r>
            <a:r>
              <a:rPr lang="en-US" sz="3200" b="1" i="1" dirty="0">
                <a:solidFill>
                  <a:srgbClr val="008000"/>
                </a:solidFill>
              </a:rPr>
              <a:t>” </a:t>
            </a:r>
            <a:r>
              <a:rPr lang="en-US" sz="2400" b="1" dirty="0">
                <a:solidFill>
                  <a:srgbClr val="FF0000"/>
                </a:solidFill>
              </a:rPr>
              <a:t>(14:3). </a:t>
            </a:r>
            <a:r>
              <a:rPr lang="en-US" sz="3200" dirty="0"/>
              <a:t>In </a:t>
            </a:r>
            <a:r>
              <a:rPr lang="en-US" sz="3200" u="sng" dirty="0"/>
              <a:t>N.T</a:t>
            </a:r>
            <a:r>
              <a:rPr lang="en-US" sz="3200" dirty="0"/>
              <a:t>. both </a:t>
            </a:r>
            <a:r>
              <a:rPr lang="en-US" sz="3200" u="sng" dirty="0"/>
              <a:t>Christ</a:t>
            </a:r>
            <a:r>
              <a:rPr lang="en-US" sz="3200" dirty="0"/>
              <a:t> and </a:t>
            </a:r>
            <a:r>
              <a:rPr lang="en-US" sz="3200" u="sng" dirty="0"/>
              <a:t>converts to the faith</a:t>
            </a:r>
            <a:r>
              <a:rPr lang="en-US" sz="3200" dirty="0"/>
              <a:t> are the </a:t>
            </a:r>
            <a:r>
              <a:rPr lang="en-US" sz="3200" dirty="0" err="1"/>
              <a:t>firstfruits</a:t>
            </a:r>
            <a:r>
              <a:rPr lang="en-US" sz="3200" dirty="0"/>
              <a:t> </a:t>
            </a:r>
            <a:r>
              <a:rPr lang="en-US" sz="2400" b="1" dirty="0">
                <a:solidFill>
                  <a:srgbClr val="FF0000"/>
                </a:solidFill>
              </a:rPr>
              <a:t>(Ja.1:18 ; 1 Cor.15:20,23 ; Rom.8:23)</a:t>
            </a:r>
            <a:r>
              <a:rPr lang="en-US" sz="3200" dirty="0"/>
              <a:t>, like Israel out from Egyptian </a:t>
            </a:r>
            <a:r>
              <a:rPr lang="en-US" sz="3200" dirty="0" smtClean="0"/>
              <a:t>slavery: the </a:t>
            </a:r>
            <a:r>
              <a:rPr lang="en-US" sz="3200" dirty="0" err="1" smtClean="0"/>
              <a:t>firstfruits</a:t>
            </a:r>
            <a:r>
              <a:rPr lang="en-US" sz="3200" dirty="0" smtClean="0"/>
              <a:t>. </a:t>
            </a:r>
            <a:r>
              <a:rPr lang="en-US" sz="3200" b="1" dirty="0" smtClean="0"/>
              <a:t> </a:t>
            </a:r>
            <a:endParaRPr lang="en-US" sz="3200" b="1" dirty="0" smtClean="0">
              <a:solidFill>
                <a:srgbClr val="7030A0"/>
              </a:solidFill>
            </a:endParaRPr>
          </a:p>
        </p:txBody>
      </p:sp>
      <p:sp>
        <p:nvSpPr>
          <p:cNvPr id="4" name="Rectangle 3"/>
          <p:cNvSpPr/>
          <p:nvPr/>
        </p:nvSpPr>
        <p:spPr>
          <a:xfrm>
            <a:off x="1393372" y="17503"/>
            <a:ext cx="11611428" cy="1200329"/>
          </a:xfrm>
          <a:prstGeom prst="rect">
            <a:avLst/>
          </a:prstGeom>
          <a:solidFill>
            <a:schemeClr val="bg1"/>
          </a:solidFill>
        </p:spPr>
        <p:txBody>
          <a:bodyPr wrap="square">
            <a:spAutoFit/>
          </a:bodyPr>
          <a:lstStyle/>
          <a:p>
            <a:r>
              <a:rPr lang="en-US" b="1" dirty="0"/>
              <a:t>4</a:t>
            </a:r>
            <a:r>
              <a:rPr lang="en-US" b="1" baseline="30000" dirty="0"/>
              <a:t>th</a:t>
            </a:r>
            <a:r>
              <a:rPr lang="en-US" b="1" dirty="0"/>
              <a:t> Sign: </a:t>
            </a:r>
            <a:r>
              <a:rPr lang="en-US" sz="2800" dirty="0">
                <a:solidFill>
                  <a:srgbClr val="FF0000"/>
                </a:solidFill>
              </a:rPr>
              <a:t>(14:1-5</a:t>
            </a:r>
            <a:r>
              <a:rPr lang="en-US" sz="2800" dirty="0" smtClean="0">
                <a:solidFill>
                  <a:srgbClr val="FF0000"/>
                </a:solidFill>
              </a:rPr>
              <a:t>)</a:t>
            </a:r>
            <a:endParaRPr lang="en-US" sz="2800" b="1" dirty="0" smtClean="0">
              <a:solidFill>
                <a:srgbClr val="FF0000"/>
              </a:solidFill>
            </a:endParaRPr>
          </a:p>
          <a:p>
            <a:r>
              <a:rPr lang="en-US" b="1" dirty="0" smtClean="0"/>
              <a:t>The </a:t>
            </a:r>
            <a:r>
              <a:rPr lang="en-US" b="1" dirty="0"/>
              <a:t>Lamb and the 144,000 standing on Mount </a:t>
            </a:r>
            <a:r>
              <a:rPr lang="en-US" b="1" dirty="0" smtClean="0"/>
              <a:t>Zion</a:t>
            </a:r>
            <a:endParaRPr lang="en-US" sz="2800"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390429536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2" y="1543471"/>
            <a:ext cx="11611429" cy="7786747"/>
          </a:xfrm>
          <a:prstGeom prst="rect">
            <a:avLst/>
          </a:prstGeom>
        </p:spPr>
        <p:txBody>
          <a:bodyPr wrap="square">
            <a:spAutoFit/>
          </a:bodyPr>
          <a:lstStyle/>
          <a:p>
            <a:pPr marL="457200" lvl="5" indent="-457200" algn="l">
              <a:buClr>
                <a:srgbClr val="0000FF"/>
              </a:buClr>
              <a:buFont typeface="Wingdings" panose="05000000000000000000" pitchFamily="2" charset="2"/>
              <a:buChar char="v"/>
              <a:tabLst>
                <a:tab pos="685800" algn="l"/>
              </a:tabLst>
            </a:pPr>
            <a:r>
              <a:rPr lang="en-US" sz="3200" dirty="0" smtClean="0"/>
              <a:t>“But in fact </a:t>
            </a:r>
            <a:r>
              <a:rPr lang="en-US" sz="3200" u="sng" dirty="0" smtClean="0"/>
              <a:t>Christ</a:t>
            </a:r>
            <a:r>
              <a:rPr lang="en-US" sz="3200" dirty="0" smtClean="0"/>
              <a:t> has been raised from the dead, </a:t>
            </a:r>
            <a:r>
              <a:rPr lang="en-US" sz="3200" u="sng" dirty="0" smtClean="0"/>
              <a:t>the </a:t>
            </a:r>
            <a:r>
              <a:rPr lang="en-US" sz="3200" u="sng" dirty="0" err="1" smtClean="0"/>
              <a:t>firstfruits</a:t>
            </a:r>
            <a:r>
              <a:rPr lang="en-US" sz="3200" u="sng" dirty="0" smtClean="0"/>
              <a:t> of those who have fallen asleep</a:t>
            </a:r>
            <a:r>
              <a:rPr lang="en-US" sz="3200" dirty="0" smtClean="0"/>
              <a:t>.  …. resurrection of the dead.  For in Adam all die, so also in Christ shall all be made alive.  But each in his own order: </a:t>
            </a:r>
            <a:r>
              <a:rPr lang="en-US" sz="3200" u="sng" dirty="0" smtClean="0"/>
              <a:t>Christ the </a:t>
            </a:r>
            <a:r>
              <a:rPr lang="en-US" sz="3200" u="sng" dirty="0" err="1" smtClean="0"/>
              <a:t>firstfruits</a:t>
            </a:r>
            <a:r>
              <a:rPr lang="en-US" sz="3200" dirty="0" smtClean="0"/>
              <a:t>, then at his coming those who belong to Christ.”  																</a:t>
            </a:r>
            <a:r>
              <a:rPr lang="en-US" sz="3200" dirty="0" smtClean="0">
                <a:solidFill>
                  <a:srgbClr val="FF0000"/>
                </a:solidFill>
              </a:rPr>
              <a:t>(1 Cor.15:20,22b-23)</a:t>
            </a:r>
          </a:p>
          <a:p>
            <a:pPr marL="457200" lvl="5" indent="-457200" algn="l">
              <a:spcBef>
                <a:spcPts val="1200"/>
              </a:spcBef>
              <a:buClr>
                <a:srgbClr val="0000FF"/>
              </a:buClr>
              <a:buFont typeface="Wingdings" panose="05000000000000000000" pitchFamily="2" charset="2"/>
              <a:buChar char="v"/>
              <a:tabLst>
                <a:tab pos="685800" algn="l"/>
              </a:tabLst>
            </a:pPr>
            <a:r>
              <a:rPr lang="en-US" sz="3200" dirty="0" smtClean="0"/>
              <a:t>For we know that the whole creation has been groaning together in the pains of childbirth until now.  Any not only the creation, but </a:t>
            </a:r>
            <a:r>
              <a:rPr lang="en-US" sz="3200" u="sng" dirty="0" smtClean="0"/>
              <a:t>we ourselves, who have the </a:t>
            </a:r>
            <a:r>
              <a:rPr lang="en-US" sz="3200" u="sng" dirty="0" err="1" smtClean="0"/>
              <a:t>firstfruits</a:t>
            </a:r>
            <a:r>
              <a:rPr lang="en-US" sz="3200" u="sng" dirty="0" smtClean="0"/>
              <a:t> of the Spirit</a:t>
            </a:r>
            <a:r>
              <a:rPr lang="en-US" sz="3200" dirty="0" smtClean="0"/>
              <a:t>, groan inwardly as  we wait eagerly as the adoption as sons, the redemption of our bodies.”  																			</a:t>
            </a:r>
            <a:r>
              <a:rPr lang="en-US" sz="3200" dirty="0" smtClean="0">
                <a:solidFill>
                  <a:srgbClr val="FF0000"/>
                </a:solidFill>
              </a:rPr>
              <a:t>(Romans 8:22-23)</a:t>
            </a:r>
          </a:p>
          <a:p>
            <a:pPr marL="457200" lvl="5" indent="-457200" algn="l">
              <a:spcBef>
                <a:spcPts val="1200"/>
              </a:spcBef>
              <a:buClr>
                <a:srgbClr val="0000FF"/>
              </a:buClr>
              <a:buFont typeface="Wingdings" panose="05000000000000000000" pitchFamily="2" charset="2"/>
              <a:buChar char="v"/>
              <a:tabLst>
                <a:tab pos="685800" algn="l"/>
              </a:tabLst>
            </a:pPr>
            <a:r>
              <a:rPr lang="en-US" sz="3200" dirty="0" smtClean="0"/>
              <a:t>“Of his own will he </a:t>
            </a:r>
            <a:r>
              <a:rPr lang="en-US" sz="2400" b="1" dirty="0" smtClean="0">
                <a:solidFill>
                  <a:srgbClr val="008000"/>
                </a:solidFill>
              </a:rPr>
              <a:t>(‘the Father of lights’) </a:t>
            </a:r>
            <a:r>
              <a:rPr lang="en-US" sz="3200" dirty="0" smtClean="0"/>
              <a:t>bought us forth by the word of truth, that </a:t>
            </a:r>
            <a:r>
              <a:rPr lang="en-US" sz="3200" u="sng" dirty="0" smtClean="0"/>
              <a:t>we should be a kind of </a:t>
            </a:r>
            <a:r>
              <a:rPr lang="en-US" sz="3200" u="sng" dirty="0" err="1"/>
              <a:t>f</a:t>
            </a:r>
            <a:r>
              <a:rPr lang="en-US" sz="3200" u="sng" dirty="0" err="1" smtClean="0"/>
              <a:t>irstfruits</a:t>
            </a:r>
            <a:r>
              <a:rPr lang="en-US" sz="3200" u="sng" dirty="0" smtClean="0"/>
              <a:t> of his creatures</a:t>
            </a:r>
            <a:r>
              <a:rPr lang="en-US" sz="3200" dirty="0" smtClean="0"/>
              <a:t>.”  							</a:t>
            </a:r>
            <a:r>
              <a:rPr lang="en-US" sz="3200" dirty="0"/>
              <a:t>	</a:t>
            </a:r>
            <a:r>
              <a:rPr lang="en-US" sz="3200" dirty="0" smtClean="0">
                <a:solidFill>
                  <a:srgbClr val="FF0000"/>
                </a:solidFill>
              </a:rPr>
              <a:t>(James 1:18)   </a:t>
            </a:r>
            <a:r>
              <a:rPr lang="en-US" sz="3200" b="1" dirty="0" smtClean="0">
                <a:solidFill>
                  <a:srgbClr val="FF0000"/>
                </a:solidFill>
              </a:rPr>
              <a:t> </a:t>
            </a:r>
          </a:p>
        </p:txBody>
      </p:sp>
      <p:sp>
        <p:nvSpPr>
          <p:cNvPr id="4" name="Rectangle 3"/>
          <p:cNvSpPr/>
          <p:nvPr/>
        </p:nvSpPr>
        <p:spPr>
          <a:xfrm>
            <a:off x="1393372" y="17503"/>
            <a:ext cx="11611428" cy="1200329"/>
          </a:xfrm>
          <a:prstGeom prst="rect">
            <a:avLst/>
          </a:prstGeom>
          <a:solidFill>
            <a:schemeClr val="bg1"/>
          </a:solidFill>
        </p:spPr>
        <p:txBody>
          <a:bodyPr wrap="square">
            <a:spAutoFit/>
          </a:bodyPr>
          <a:lstStyle/>
          <a:p>
            <a:r>
              <a:rPr lang="en-US" b="1" dirty="0"/>
              <a:t>4</a:t>
            </a:r>
            <a:r>
              <a:rPr lang="en-US" b="1" baseline="30000" dirty="0"/>
              <a:t>th</a:t>
            </a:r>
            <a:r>
              <a:rPr lang="en-US" b="1" dirty="0"/>
              <a:t> Sign: </a:t>
            </a:r>
            <a:r>
              <a:rPr lang="en-US" sz="2800" dirty="0">
                <a:solidFill>
                  <a:srgbClr val="FF0000"/>
                </a:solidFill>
              </a:rPr>
              <a:t>(14:1-5</a:t>
            </a:r>
            <a:r>
              <a:rPr lang="en-US" sz="2800" dirty="0" smtClean="0">
                <a:solidFill>
                  <a:srgbClr val="FF0000"/>
                </a:solidFill>
              </a:rPr>
              <a:t>)</a:t>
            </a:r>
            <a:endParaRPr lang="en-US" sz="2800" b="1" dirty="0" smtClean="0">
              <a:solidFill>
                <a:srgbClr val="FF0000"/>
              </a:solidFill>
            </a:endParaRPr>
          </a:p>
          <a:p>
            <a:r>
              <a:rPr lang="en-US" b="1" dirty="0" smtClean="0"/>
              <a:t>The </a:t>
            </a:r>
            <a:r>
              <a:rPr lang="en-US" b="1" dirty="0"/>
              <a:t>Lamb and the 144,000 standing on Mount </a:t>
            </a:r>
            <a:r>
              <a:rPr lang="en-US" b="1" dirty="0" smtClean="0"/>
              <a:t>Zion</a:t>
            </a:r>
            <a:endParaRPr lang="en-US" sz="2800"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236482194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468210" y="1319214"/>
            <a:ext cx="11611429" cy="8433078"/>
          </a:xfrm>
          <a:prstGeom prst="rect">
            <a:avLst/>
          </a:prstGeom>
        </p:spPr>
        <p:txBody>
          <a:bodyPr wrap="square">
            <a:spAutoFit/>
          </a:bodyPr>
          <a:lstStyle/>
          <a:p>
            <a:pPr marL="457200" lvl="5" indent="-457200" algn="l">
              <a:buClr>
                <a:srgbClr val="0000FF"/>
              </a:buClr>
              <a:buFont typeface="Wingdings" panose="05000000000000000000" pitchFamily="2" charset="2"/>
              <a:buChar char="v"/>
              <a:tabLst>
                <a:tab pos="685800" algn="l"/>
              </a:tabLst>
            </a:pPr>
            <a:r>
              <a:rPr lang="en-US" sz="3200" b="1" dirty="0" smtClean="0">
                <a:solidFill>
                  <a:srgbClr val="C00000"/>
                </a:solidFill>
              </a:rPr>
              <a:t>The</a:t>
            </a:r>
            <a:r>
              <a:rPr lang="en-US" sz="3200" dirty="0" smtClean="0">
                <a:solidFill>
                  <a:srgbClr val="C00000"/>
                </a:solidFill>
              </a:rPr>
              <a:t> </a:t>
            </a:r>
            <a:r>
              <a:rPr lang="en-US" sz="3200" b="1" u="sng" dirty="0" smtClean="0">
                <a:solidFill>
                  <a:srgbClr val="C00000"/>
                </a:solidFill>
              </a:rPr>
              <a:t>1</a:t>
            </a:r>
            <a:r>
              <a:rPr lang="en-US" sz="3200" b="1" u="sng" baseline="30000" dirty="0" smtClean="0">
                <a:solidFill>
                  <a:srgbClr val="C00000"/>
                </a:solidFill>
              </a:rPr>
              <a:t>st</a:t>
            </a:r>
            <a:r>
              <a:rPr lang="en-US" sz="3200" dirty="0" smtClean="0">
                <a:solidFill>
                  <a:srgbClr val="C00000"/>
                </a:solidFill>
              </a:rPr>
              <a:t> </a:t>
            </a:r>
            <a:r>
              <a:rPr lang="en-US" sz="3200" b="1" dirty="0">
                <a:solidFill>
                  <a:srgbClr val="C00000"/>
                </a:solidFill>
              </a:rPr>
              <a:t>angel</a:t>
            </a:r>
            <a:r>
              <a:rPr lang="en-US" sz="3200" dirty="0">
                <a:solidFill>
                  <a:srgbClr val="C00000"/>
                </a:solidFill>
              </a:rPr>
              <a:t> </a:t>
            </a:r>
            <a:r>
              <a:rPr lang="en-US" sz="3200" dirty="0"/>
              <a:t>declares </a:t>
            </a:r>
            <a:r>
              <a:rPr lang="en-US" sz="3200" b="1" i="1" dirty="0"/>
              <a:t>“eternal gospel” </a:t>
            </a:r>
            <a:r>
              <a:rPr lang="en-US" sz="3200" dirty="0"/>
              <a:t>to every “nation, tribe, language, and </a:t>
            </a:r>
            <a:r>
              <a:rPr lang="en-US" sz="3200" dirty="0" smtClean="0"/>
              <a:t>people.  It </a:t>
            </a:r>
            <a:r>
              <a:rPr lang="en-US" sz="3200" dirty="0"/>
              <a:t>is also a warning of </a:t>
            </a:r>
            <a:r>
              <a:rPr lang="en-US" sz="3200" dirty="0" smtClean="0"/>
              <a:t>judgment, for </a:t>
            </a:r>
            <a:r>
              <a:rPr lang="en-US" sz="3200" dirty="0"/>
              <a:t>the hour has </a:t>
            </a:r>
            <a:r>
              <a:rPr lang="en-US" sz="3200" dirty="0" smtClean="0"/>
              <a:t>come (</a:t>
            </a:r>
            <a:r>
              <a:rPr lang="en-US" sz="3200" dirty="0" smtClean="0">
                <a:solidFill>
                  <a:srgbClr val="FF3399"/>
                </a:solidFill>
              </a:rPr>
              <a:t>Double </a:t>
            </a:r>
            <a:r>
              <a:rPr lang="en-US" sz="3200" dirty="0">
                <a:solidFill>
                  <a:srgbClr val="FF3399"/>
                </a:solidFill>
              </a:rPr>
              <a:t>effect of </a:t>
            </a:r>
            <a:r>
              <a:rPr lang="en-US" sz="3200" u="sng" dirty="0">
                <a:solidFill>
                  <a:srgbClr val="FF3399"/>
                </a:solidFill>
              </a:rPr>
              <a:t>blessing &amp;</a:t>
            </a:r>
            <a:r>
              <a:rPr lang="en-US" sz="3200" u="sng" dirty="0" smtClean="0">
                <a:solidFill>
                  <a:srgbClr val="FF3399"/>
                </a:solidFill>
              </a:rPr>
              <a:t> curse</a:t>
            </a:r>
            <a:r>
              <a:rPr lang="en-US" sz="3200" dirty="0" smtClean="0"/>
              <a:t>).</a:t>
            </a:r>
          </a:p>
          <a:p>
            <a:pPr marL="457200" lvl="5" indent="-457200" algn="l">
              <a:spcBef>
                <a:spcPts val="1200"/>
              </a:spcBef>
              <a:buClr>
                <a:srgbClr val="0000FF"/>
              </a:buClr>
              <a:buFont typeface="Wingdings" panose="05000000000000000000" pitchFamily="2" charset="2"/>
              <a:buChar char="v"/>
              <a:tabLst>
                <a:tab pos="685800" algn="l"/>
              </a:tabLst>
            </a:pPr>
            <a:r>
              <a:rPr lang="en-US" sz="3200" dirty="0" smtClean="0">
                <a:solidFill>
                  <a:srgbClr val="00B050"/>
                </a:solidFill>
              </a:rPr>
              <a:t> </a:t>
            </a:r>
            <a:r>
              <a:rPr lang="en-US" sz="3200" b="1" dirty="0" smtClean="0">
                <a:solidFill>
                  <a:srgbClr val="00B050"/>
                </a:solidFill>
              </a:rPr>
              <a:t>The</a:t>
            </a:r>
            <a:r>
              <a:rPr lang="en-US" sz="3200" dirty="0" smtClean="0">
                <a:solidFill>
                  <a:srgbClr val="00B050"/>
                </a:solidFill>
              </a:rPr>
              <a:t> </a:t>
            </a:r>
            <a:r>
              <a:rPr lang="en-US" sz="3200" b="1" u="sng" dirty="0" smtClean="0">
                <a:solidFill>
                  <a:srgbClr val="00B050"/>
                </a:solidFill>
              </a:rPr>
              <a:t>2</a:t>
            </a:r>
            <a:r>
              <a:rPr lang="en-US" sz="3200" b="1" u="sng" baseline="30000" dirty="0" smtClean="0">
                <a:solidFill>
                  <a:srgbClr val="00B050"/>
                </a:solidFill>
              </a:rPr>
              <a:t>nd</a:t>
            </a:r>
            <a:r>
              <a:rPr lang="en-US" sz="3200" dirty="0" smtClean="0">
                <a:solidFill>
                  <a:srgbClr val="00B050"/>
                </a:solidFill>
              </a:rPr>
              <a:t> </a:t>
            </a:r>
            <a:r>
              <a:rPr lang="en-US" sz="3200" b="1" dirty="0">
                <a:solidFill>
                  <a:srgbClr val="00B050"/>
                </a:solidFill>
              </a:rPr>
              <a:t>angel</a:t>
            </a:r>
            <a:r>
              <a:rPr lang="en-US" sz="3200" dirty="0">
                <a:solidFill>
                  <a:srgbClr val="00B050"/>
                </a:solidFill>
              </a:rPr>
              <a:t> </a:t>
            </a:r>
            <a:r>
              <a:rPr lang="en-US" sz="3200" dirty="0"/>
              <a:t>decrees that </a:t>
            </a:r>
            <a:r>
              <a:rPr lang="en-US" sz="3200" b="1" i="1" dirty="0"/>
              <a:t>“Babylon the Great”</a:t>
            </a:r>
            <a:r>
              <a:rPr lang="en-US" sz="3200" dirty="0"/>
              <a:t> has </a:t>
            </a:r>
            <a:r>
              <a:rPr lang="en-US" sz="3200" dirty="0" smtClean="0"/>
              <a:t>fallen.  The nations </a:t>
            </a:r>
            <a:r>
              <a:rPr lang="en-US" sz="3200" dirty="0"/>
              <a:t>are made to drink the maddening wine of her </a:t>
            </a:r>
            <a:r>
              <a:rPr lang="en-US" sz="3200" dirty="0" smtClean="0"/>
              <a:t>adulteries </a:t>
            </a:r>
            <a:r>
              <a:rPr lang="en-US" sz="3200" dirty="0" smtClean="0">
                <a:solidFill>
                  <a:schemeClr val="tx1"/>
                </a:solidFill>
              </a:rPr>
              <a:t>(</a:t>
            </a:r>
            <a:r>
              <a:rPr lang="en-US" sz="3200" dirty="0">
                <a:solidFill>
                  <a:srgbClr val="FF3399"/>
                </a:solidFill>
              </a:rPr>
              <a:t>parallel to Jeremiah’s prophecy</a:t>
            </a:r>
            <a:r>
              <a:rPr lang="en-US" sz="2400" b="1" dirty="0">
                <a:solidFill>
                  <a:srgbClr val="FF0000"/>
                </a:solidFill>
              </a:rPr>
              <a:t> </a:t>
            </a:r>
            <a:r>
              <a:rPr lang="en-US" sz="2400" b="1" dirty="0" smtClean="0">
                <a:solidFill>
                  <a:srgbClr val="FF0000"/>
                </a:solidFill>
              </a:rPr>
              <a:t>Jer.25:15-31</a:t>
            </a:r>
            <a:r>
              <a:rPr lang="en-US" sz="3200" dirty="0" smtClean="0">
                <a:solidFill>
                  <a:schemeClr val="tx1"/>
                </a:solidFill>
              </a:rPr>
              <a:t>).</a:t>
            </a:r>
            <a:r>
              <a:rPr lang="en-US" sz="3200" dirty="0" smtClean="0">
                <a:solidFill>
                  <a:srgbClr val="FF3399"/>
                </a:solidFill>
              </a:rPr>
              <a:t> </a:t>
            </a:r>
          </a:p>
          <a:p>
            <a:pPr marL="457200" lvl="5" indent="-457200" algn="l">
              <a:spcBef>
                <a:spcPts val="1200"/>
              </a:spcBef>
              <a:buClr>
                <a:srgbClr val="0000FF"/>
              </a:buClr>
              <a:buFont typeface="Wingdings" panose="05000000000000000000" pitchFamily="2" charset="2"/>
              <a:buChar char="v"/>
              <a:tabLst>
                <a:tab pos="685800" algn="l"/>
              </a:tabLst>
            </a:pPr>
            <a:r>
              <a:rPr lang="en-US" sz="3200" b="1" dirty="0" smtClean="0">
                <a:solidFill>
                  <a:srgbClr val="7030A0"/>
                </a:solidFill>
              </a:rPr>
              <a:t>The </a:t>
            </a:r>
            <a:r>
              <a:rPr lang="en-US" sz="3200" b="1" u="sng" dirty="0">
                <a:solidFill>
                  <a:srgbClr val="7030A0"/>
                </a:solidFill>
              </a:rPr>
              <a:t>3</a:t>
            </a:r>
            <a:r>
              <a:rPr lang="en-US" sz="3200" b="1" u="sng" baseline="30000" dirty="0">
                <a:solidFill>
                  <a:srgbClr val="7030A0"/>
                </a:solidFill>
              </a:rPr>
              <a:t>rd</a:t>
            </a:r>
            <a:r>
              <a:rPr lang="en-US" sz="3200" dirty="0">
                <a:solidFill>
                  <a:srgbClr val="7030A0"/>
                </a:solidFill>
              </a:rPr>
              <a:t> </a:t>
            </a:r>
            <a:r>
              <a:rPr lang="en-US" sz="3200" b="1" dirty="0">
                <a:solidFill>
                  <a:srgbClr val="7030A0"/>
                </a:solidFill>
              </a:rPr>
              <a:t>angel</a:t>
            </a:r>
            <a:r>
              <a:rPr lang="en-US" sz="3200" dirty="0">
                <a:solidFill>
                  <a:srgbClr val="7030A0"/>
                </a:solidFill>
              </a:rPr>
              <a:t> </a:t>
            </a:r>
            <a:r>
              <a:rPr lang="en-US" sz="3200" dirty="0"/>
              <a:t>focuses upon those receiving the mark of the </a:t>
            </a:r>
            <a:r>
              <a:rPr lang="en-US" sz="3200" dirty="0" smtClean="0"/>
              <a:t>beast.  They </a:t>
            </a:r>
            <a:r>
              <a:rPr lang="en-US" sz="3200" dirty="0"/>
              <a:t>are those who </a:t>
            </a:r>
            <a:r>
              <a:rPr lang="en-US" sz="3200" b="1" i="1" dirty="0"/>
              <a:t>“worship the beast and his image”</a:t>
            </a:r>
            <a:r>
              <a:rPr lang="en-US" sz="3200" dirty="0"/>
              <a:t> </a:t>
            </a:r>
            <a:r>
              <a:rPr lang="en-US" sz="3200" dirty="0" smtClean="0"/>
              <a:t>and made to drink the </a:t>
            </a:r>
            <a:r>
              <a:rPr lang="en-US" sz="3200" dirty="0"/>
              <a:t>wine of God's </a:t>
            </a:r>
            <a:r>
              <a:rPr lang="en-US" sz="3200" dirty="0" smtClean="0"/>
              <a:t>wrath,</a:t>
            </a:r>
            <a:r>
              <a:rPr lang="en-US" sz="3200" b="1" i="1" dirty="0" smtClean="0"/>
              <a:t> “poured </a:t>
            </a:r>
            <a:r>
              <a:rPr lang="en-US" sz="3200" b="1" i="1" dirty="0"/>
              <a:t>out in full </a:t>
            </a:r>
            <a:r>
              <a:rPr lang="en-US" sz="3200" b="1" i="1" dirty="0" smtClean="0"/>
              <a:t>strength”.  </a:t>
            </a:r>
            <a:r>
              <a:rPr lang="en-US" sz="3200" dirty="0" smtClean="0"/>
              <a:t>Torment supports </a:t>
            </a:r>
            <a:r>
              <a:rPr lang="en-US" sz="3200" dirty="0"/>
              <a:t>eternal </a:t>
            </a:r>
            <a:r>
              <a:rPr lang="en-US" sz="3200" dirty="0" smtClean="0"/>
              <a:t>judgment, not annihilation (parallels </a:t>
            </a:r>
            <a:r>
              <a:rPr lang="en-US" sz="3200" dirty="0"/>
              <a:t>the destruction of </a:t>
            </a:r>
            <a:r>
              <a:rPr lang="en-US" sz="3200" dirty="0" smtClean="0"/>
              <a:t>Edom, </a:t>
            </a:r>
            <a:r>
              <a:rPr lang="en-US" sz="2400" b="1" dirty="0" smtClean="0">
                <a:solidFill>
                  <a:srgbClr val="FF0000"/>
                </a:solidFill>
              </a:rPr>
              <a:t>Isa.34:9-10</a:t>
            </a:r>
            <a:r>
              <a:rPr lang="en-US" sz="3200" dirty="0" smtClean="0"/>
              <a:t>). </a:t>
            </a:r>
          </a:p>
          <a:p>
            <a:pPr marL="457200" lvl="5" indent="-457200" algn="l">
              <a:spcBef>
                <a:spcPts val="1200"/>
              </a:spcBef>
              <a:buClr>
                <a:srgbClr val="0000FF"/>
              </a:buClr>
              <a:buFont typeface="Wingdings" panose="05000000000000000000" pitchFamily="2" charset="2"/>
              <a:buChar char="v"/>
              <a:tabLst>
                <a:tab pos="685800" algn="l"/>
              </a:tabLst>
            </a:pPr>
            <a:r>
              <a:rPr lang="en-US" sz="3200" b="1" dirty="0">
                <a:solidFill>
                  <a:srgbClr val="0070C0"/>
                </a:solidFill>
              </a:rPr>
              <a:t>Focus shifts to believers, for them to patiently endure and obey God's </a:t>
            </a:r>
            <a:r>
              <a:rPr lang="en-US" sz="3200" b="1" dirty="0" smtClean="0">
                <a:solidFill>
                  <a:srgbClr val="0070C0"/>
                </a:solidFill>
              </a:rPr>
              <a:t>commands</a:t>
            </a:r>
            <a:r>
              <a:rPr lang="en-US" sz="3200" dirty="0" smtClean="0">
                <a:solidFill>
                  <a:srgbClr val="00B0F0"/>
                </a:solidFill>
              </a:rPr>
              <a:t>.  </a:t>
            </a:r>
            <a:r>
              <a:rPr lang="en-US" sz="3200" dirty="0" smtClean="0"/>
              <a:t>A </a:t>
            </a:r>
            <a:r>
              <a:rPr lang="en-US" sz="3200" dirty="0"/>
              <a:t>voice from heaven utters the 2</a:t>
            </a:r>
            <a:r>
              <a:rPr lang="en-US" sz="3200" baseline="30000" dirty="0"/>
              <a:t>nd</a:t>
            </a:r>
            <a:r>
              <a:rPr lang="en-US" sz="3200" dirty="0"/>
              <a:t> of 7 </a:t>
            </a:r>
            <a:r>
              <a:rPr lang="en-US" sz="3200" dirty="0" smtClean="0"/>
              <a:t>blessings.  Those </a:t>
            </a:r>
            <a:r>
              <a:rPr lang="en-US" sz="3200" dirty="0"/>
              <a:t>who </a:t>
            </a:r>
            <a:r>
              <a:rPr lang="en-US" sz="3200" b="1" i="1" dirty="0"/>
              <a:t>“die in the Lord”</a:t>
            </a:r>
            <a:r>
              <a:rPr lang="en-US" sz="3200" dirty="0"/>
              <a:t> will be </a:t>
            </a:r>
            <a:r>
              <a:rPr lang="en-US" sz="3200" dirty="0" smtClean="0"/>
              <a:t>blessed, </a:t>
            </a:r>
            <a:r>
              <a:rPr lang="en-US" sz="3200" dirty="0"/>
              <a:t>as the Spirit calls them to vigilant watchfulness and spiritual discernment of </a:t>
            </a:r>
            <a:r>
              <a:rPr lang="en-US" sz="3200" dirty="0" smtClean="0"/>
              <a:t>evil. </a:t>
            </a:r>
            <a:endParaRPr lang="en-US" sz="3200" b="1" dirty="0" smtClean="0">
              <a:solidFill>
                <a:srgbClr val="7030A0"/>
              </a:solidFill>
            </a:endParaRPr>
          </a:p>
        </p:txBody>
      </p:sp>
      <p:sp>
        <p:nvSpPr>
          <p:cNvPr id="4" name="Rectangle 3"/>
          <p:cNvSpPr/>
          <p:nvPr/>
        </p:nvSpPr>
        <p:spPr>
          <a:xfrm>
            <a:off x="1543050" y="17503"/>
            <a:ext cx="11461750" cy="1200329"/>
          </a:xfrm>
          <a:prstGeom prst="rect">
            <a:avLst/>
          </a:prstGeom>
          <a:solidFill>
            <a:schemeClr val="bg1"/>
          </a:solidFill>
        </p:spPr>
        <p:txBody>
          <a:bodyPr wrap="square">
            <a:spAutoFit/>
          </a:bodyPr>
          <a:lstStyle/>
          <a:p>
            <a:r>
              <a:rPr lang="en-US" b="1" dirty="0" smtClean="0"/>
              <a:t>5</a:t>
            </a:r>
            <a:r>
              <a:rPr lang="en-US" b="1" baseline="30000" dirty="0" smtClean="0"/>
              <a:t>th</a:t>
            </a:r>
            <a:r>
              <a:rPr lang="en-US" b="1" dirty="0" smtClean="0"/>
              <a:t> Sign:  The </a:t>
            </a:r>
            <a:r>
              <a:rPr lang="en-US" b="1" dirty="0"/>
              <a:t>proclamation of the Gospel &amp; of judgment by three </a:t>
            </a:r>
            <a:r>
              <a:rPr lang="en-US" b="1" dirty="0" smtClean="0"/>
              <a:t>angels </a:t>
            </a:r>
            <a:r>
              <a:rPr lang="en-US" sz="2800" b="1" dirty="0"/>
              <a:t> </a:t>
            </a:r>
            <a:r>
              <a:rPr lang="en-US" sz="2800" dirty="0">
                <a:solidFill>
                  <a:srgbClr val="FF0000"/>
                </a:solidFill>
              </a:rPr>
              <a:t>(</a:t>
            </a:r>
            <a:r>
              <a:rPr lang="en-US" sz="2800" dirty="0" smtClean="0">
                <a:solidFill>
                  <a:srgbClr val="FF0000"/>
                </a:solidFill>
              </a:rPr>
              <a:t>14:6-13)</a:t>
            </a:r>
            <a:endParaRPr lang="en-US" sz="2800" b="1" dirty="0">
              <a:solidFill>
                <a:srgbClr val="FF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369380773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4" name="Rectangle 3"/>
          <p:cNvSpPr/>
          <p:nvPr/>
        </p:nvSpPr>
        <p:spPr>
          <a:xfrm>
            <a:off x="1543050" y="17503"/>
            <a:ext cx="11461750" cy="1200329"/>
          </a:xfrm>
          <a:prstGeom prst="rect">
            <a:avLst/>
          </a:prstGeom>
          <a:solidFill>
            <a:schemeClr val="bg1"/>
          </a:solidFill>
        </p:spPr>
        <p:txBody>
          <a:bodyPr wrap="square">
            <a:spAutoFit/>
          </a:bodyPr>
          <a:lstStyle/>
          <a:p>
            <a:pPr lvl="0"/>
            <a:r>
              <a:rPr lang="en-US" b="1" dirty="0" smtClean="0"/>
              <a:t>6</a:t>
            </a:r>
            <a:r>
              <a:rPr lang="en-US" b="1" baseline="30000" dirty="0" smtClean="0"/>
              <a:t>th</a:t>
            </a:r>
            <a:r>
              <a:rPr lang="en-US" b="1" dirty="0" smtClean="0"/>
              <a:t> </a:t>
            </a:r>
            <a:r>
              <a:rPr lang="en-US" b="1" dirty="0"/>
              <a:t>Sign: </a:t>
            </a:r>
            <a:endParaRPr lang="en-US" b="1" dirty="0" smtClean="0"/>
          </a:p>
          <a:p>
            <a:pPr lvl="0"/>
            <a:r>
              <a:rPr lang="en-US" b="1" dirty="0" smtClean="0"/>
              <a:t>The </a:t>
            </a:r>
            <a:r>
              <a:rPr lang="en-US" b="1" dirty="0"/>
              <a:t>Son of man’s harvest of the earth </a:t>
            </a:r>
            <a:r>
              <a:rPr lang="en-US" sz="2400" b="1" dirty="0">
                <a:solidFill>
                  <a:srgbClr val="FF0000"/>
                </a:solidFill>
              </a:rPr>
              <a:t>(14:14-20</a:t>
            </a:r>
            <a:r>
              <a:rPr lang="en-US" sz="2400" b="1" dirty="0" smtClean="0">
                <a:solidFill>
                  <a:srgbClr val="FF0000"/>
                </a:solidFill>
              </a:rPr>
              <a:t>)</a:t>
            </a:r>
            <a:endParaRPr lang="en-US" sz="2400" b="1" dirty="0">
              <a:solidFill>
                <a:srgbClr val="FF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
        <p:nvSpPr>
          <p:cNvPr id="6" name="Rectangle 5"/>
          <p:cNvSpPr/>
          <p:nvPr/>
        </p:nvSpPr>
        <p:spPr>
          <a:xfrm>
            <a:off x="1468210" y="1306903"/>
            <a:ext cx="11611429" cy="8433078"/>
          </a:xfrm>
          <a:prstGeom prst="rect">
            <a:avLst/>
          </a:prstGeom>
        </p:spPr>
        <p:txBody>
          <a:bodyPr wrap="square">
            <a:spAutoFit/>
          </a:bodyPr>
          <a:lstStyle/>
          <a:p>
            <a:pPr marL="571500" lvl="1" indent="-571500" algn="l">
              <a:buClr>
                <a:srgbClr val="0000FF"/>
              </a:buClr>
              <a:buFont typeface="Wingdings" panose="05000000000000000000" pitchFamily="2" charset="2"/>
              <a:buChar char="v"/>
            </a:pPr>
            <a:r>
              <a:rPr lang="en-US" sz="3200" b="1" dirty="0">
                <a:solidFill>
                  <a:srgbClr val="C00000"/>
                </a:solidFill>
              </a:rPr>
              <a:t>Judgment</a:t>
            </a:r>
            <a:r>
              <a:rPr lang="en-US" sz="3200" dirty="0">
                <a:solidFill>
                  <a:srgbClr val="C00000"/>
                </a:solidFill>
              </a:rPr>
              <a:t> </a:t>
            </a:r>
            <a:r>
              <a:rPr lang="en-US" sz="3200" b="1" dirty="0">
                <a:solidFill>
                  <a:srgbClr val="C00000"/>
                </a:solidFill>
              </a:rPr>
              <a:t>shifts to a double harvest theme concerning</a:t>
            </a:r>
            <a:r>
              <a:rPr lang="en-US" sz="3200" b="1" i="1" dirty="0">
                <a:solidFill>
                  <a:srgbClr val="C00000"/>
                </a:solidFill>
              </a:rPr>
              <a:t> </a:t>
            </a:r>
            <a:r>
              <a:rPr lang="en-US" sz="3200" b="1" i="1" dirty="0">
                <a:solidFill>
                  <a:srgbClr val="0000FF"/>
                </a:solidFill>
              </a:rPr>
              <a:t>“One like a son of man”</a:t>
            </a:r>
            <a:r>
              <a:rPr lang="en-US" sz="3200" dirty="0">
                <a:solidFill>
                  <a:srgbClr val="0000FF"/>
                </a:solidFill>
              </a:rPr>
              <a:t> </a:t>
            </a:r>
            <a:r>
              <a:rPr lang="en-US" sz="2400" b="1" dirty="0">
                <a:solidFill>
                  <a:srgbClr val="FF0000"/>
                </a:solidFill>
              </a:rPr>
              <a:t>(</a:t>
            </a:r>
            <a:r>
              <a:rPr lang="en-US" sz="2400" b="1" dirty="0" smtClean="0">
                <a:solidFill>
                  <a:srgbClr val="FF0000"/>
                </a:solidFill>
              </a:rPr>
              <a:t>14:14), </a:t>
            </a:r>
            <a:r>
              <a:rPr lang="en-US" sz="3200" dirty="0" smtClean="0"/>
              <a:t>who </a:t>
            </a:r>
            <a:r>
              <a:rPr lang="en-US" sz="3200" dirty="0"/>
              <a:t>is seated on a white cloud. </a:t>
            </a:r>
            <a:r>
              <a:rPr lang="en-US" sz="3200" dirty="0" smtClean="0"/>
              <a:t>Christ </a:t>
            </a:r>
            <a:r>
              <a:rPr lang="en-US" sz="3200" dirty="0"/>
              <a:t>coming on </a:t>
            </a:r>
            <a:r>
              <a:rPr lang="en-US" sz="3200" dirty="0" smtClean="0"/>
              <a:t>clouds </a:t>
            </a:r>
            <a:r>
              <a:rPr lang="en-US" sz="3200" b="1" i="1" dirty="0" smtClean="0"/>
              <a:t>“</a:t>
            </a:r>
            <a:r>
              <a:rPr lang="en-US" sz="3200" b="1" i="1" dirty="0"/>
              <a:t>like a son of man” </a:t>
            </a:r>
            <a:r>
              <a:rPr lang="en-US" sz="3200" dirty="0" smtClean="0"/>
              <a:t>to </a:t>
            </a:r>
            <a:r>
              <a:rPr lang="en-US" sz="3200" dirty="0"/>
              <a:t>rule over the church </a:t>
            </a:r>
            <a:r>
              <a:rPr lang="en-US" sz="2400" b="1" dirty="0">
                <a:solidFill>
                  <a:srgbClr val="FF0000"/>
                </a:solidFill>
              </a:rPr>
              <a:t>(1:7,13ff), </a:t>
            </a:r>
            <a:r>
              <a:rPr lang="en-US" sz="3200" dirty="0"/>
              <a:t>and then later comes in judgment to conquer </a:t>
            </a:r>
            <a:r>
              <a:rPr lang="en-US" sz="2400" b="1" dirty="0">
                <a:solidFill>
                  <a:srgbClr val="FF0000"/>
                </a:solidFill>
              </a:rPr>
              <a:t>(19:11ff) </a:t>
            </a:r>
            <a:r>
              <a:rPr lang="en-US" sz="3200" dirty="0"/>
              <a:t>as redeemer and </a:t>
            </a:r>
            <a:r>
              <a:rPr lang="en-US" sz="3200" dirty="0" smtClean="0"/>
              <a:t>judge.  </a:t>
            </a:r>
          </a:p>
          <a:p>
            <a:pPr marL="457200" lvl="1" indent="-457200" algn="l">
              <a:spcBef>
                <a:spcPts val="1200"/>
              </a:spcBef>
              <a:buClr>
                <a:srgbClr val="0000FF"/>
              </a:buClr>
              <a:buFont typeface="Wingdings" panose="05000000000000000000" pitchFamily="2" charset="2"/>
              <a:buChar char="v"/>
            </a:pPr>
            <a:r>
              <a:rPr lang="en-US" sz="3200" b="1" dirty="0">
                <a:solidFill>
                  <a:srgbClr val="33CC33"/>
                </a:solidFill>
              </a:rPr>
              <a:t>A judicial function is in focus with the</a:t>
            </a:r>
            <a:r>
              <a:rPr lang="en-US" sz="3200" dirty="0">
                <a:solidFill>
                  <a:srgbClr val="33CC33"/>
                </a:solidFill>
              </a:rPr>
              <a:t> </a:t>
            </a:r>
            <a:r>
              <a:rPr lang="en-US" sz="3200" b="1" i="1" dirty="0">
                <a:solidFill>
                  <a:srgbClr val="33CC33"/>
                </a:solidFill>
              </a:rPr>
              <a:t>“sharp sickle”</a:t>
            </a:r>
            <a:r>
              <a:rPr lang="en-US" sz="3200" dirty="0">
                <a:solidFill>
                  <a:srgbClr val="33CC33"/>
                </a:solidFill>
              </a:rPr>
              <a:t> </a:t>
            </a:r>
            <a:r>
              <a:rPr lang="en-US" sz="3200" dirty="0" smtClean="0"/>
              <a:t>&amp; </a:t>
            </a:r>
            <a:r>
              <a:rPr lang="en-US" sz="3200" dirty="0"/>
              <a:t>possibly in the image of a </a:t>
            </a:r>
            <a:r>
              <a:rPr lang="en-US" sz="3200" b="1" i="1" dirty="0"/>
              <a:t>“crown of gold</a:t>
            </a:r>
            <a:r>
              <a:rPr lang="en-US" sz="3200" b="1" i="1" dirty="0" smtClean="0"/>
              <a:t>”</a:t>
            </a:r>
            <a:r>
              <a:rPr lang="en-US" sz="3200" dirty="0" smtClean="0"/>
              <a:t>. </a:t>
            </a:r>
            <a:r>
              <a:rPr lang="en-US" sz="3200" u="sng" dirty="0" smtClean="0"/>
              <a:t>Redemption</a:t>
            </a:r>
            <a:r>
              <a:rPr lang="en-US" sz="3200" dirty="0" smtClean="0"/>
              <a:t> </a:t>
            </a:r>
            <a:r>
              <a:rPr lang="en-US" sz="3200" dirty="0"/>
              <a:t>is symbolized by </a:t>
            </a:r>
            <a:r>
              <a:rPr lang="en-US" sz="3200" b="1" i="1" dirty="0"/>
              <a:t>“harvest of the </a:t>
            </a:r>
            <a:r>
              <a:rPr lang="en-US" sz="3200" b="1" i="1" dirty="0" smtClean="0"/>
              <a:t>earth”, </a:t>
            </a:r>
            <a:r>
              <a:rPr lang="en-US" sz="3200" dirty="0" smtClean="0"/>
              <a:t>and </a:t>
            </a:r>
            <a:r>
              <a:rPr lang="en-US" sz="3200" u="sng" dirty="0" smtClean="0"/>
              <a:t>Judgment</a:t>
            </a:r>
            <a:r>
              <a:rPr lang="en-US" sz="3200" dirty="0" smtClean="0"/>
              <a:t> by </a:t>
            </a:r>
            <a:r>
              <a:rPr lang="en-US" sz="3200" dirty="0"/>
              <a:t>the angel’s command to harvest and gather in the ripe grapes that are thrown into </a:t>
            </a:r>
            <a:r>
              <a:rPr lang="en-US" sz="3200" b="1" i="1" dirty="0"/>
              <a:t>“the great winepress of God’s wrath</a:t>
            </a:r>
            <a:r>
              <a:rPr lang="en-US" sz="3200" b="1" i="1" dirty="0" smtClean="0"/>
              <a:t>”.</a:t>
            </a:r>
          </a:p>
          <a:p>
            <a:pPr marL="457200" lvl="1" indent="-457200" algn="l">
              <a:spcBef>
                <a:spcPts val="1200"/>
              </a:spcBef>
              <a:buClr>
                <a:srgbClr val="0000FF"/>
              </a:buClr>
              <a:buFont typeface="Wingdings" panose="05000000000000000000" pitchFamily="2" charset="2"/>
              <a:buChar char="v"/>
            </a:pPr>
            <a:r>
              <a:rPr lang="en-US" sz="3200" b="1" i="1" dirty="0" smtClean="0"/>
              <a:t> </a:t>
            </a:r>
            <a:r>
              <a:rPr lang="en-US" sz="3200" b="1" dirty="0" smtClean="0">
                <a:solidFill>
                  <a:schemeClr val="accent4">
                    <a:lumMod val="75000"/>
                  </a:schemeClr>
                </a:solidFill>
              </a:rPr>
              <a:t>Angel </a:t>
            </a:r>
            <a:r>
              <a:rPr lang="en-US" sz="3200" b="1" i="1" dirty="0">
                <a:solidFill>
                  <a:schemeClr val="accent4">
                    <a:lumMod val="75000"/>
                  </a:schemeClr>
                </a:solidFill>
              </a:rPr>
              <a:t>“in charge of the fire”</a:t>
            </a:r>
            <a:r>
              <a:rPr lang="en-US" sz="3200" b="1" dirty="0">
                <a:solidFill>
                  <a:schemeClr val="accent4">
                    <a:lumMod val="75000"/>
                  </a:schemeClr>
                </a:solidFill>
              </a:rPr>
              <a:t> </a:t>
            </a:r>
            <a:r>
              <a:rPr lang="en-US" sz="3200" dirty="0" smtClean="0"/>
              <a:t>before hurled a </a:t>
            </a:r>
            <a:r>
              <a:rPr lang="en-US" sz="3200" dirty="0"/>
              <a:t>censor of fire </a:t>
            </a:r>
            <a:r>
              <a:rPr lang="en-US" sz="3200" dirty="0" smtClean="0"/>
              <a:t>down </a:t>
            </a:r>
            <a:r>
              <a:rPr lang="en-US" sz="3200" dirty="0"/>
              <a:t>to the </a:t>
            </a:r>
            <a:r>
              <a:rPr lang="en-US" sz="3200" dirty="0" smtClean="0"/>
              <a:t>earth </a:t>
            </a:r>
            <a:r>
              <a:rPr lang="en-US" sz="2400" b="1" dirty="0" smtClean="0">
                <a:solidFill>
                  <a:srgbClr val="FF0000"/>
                </a:solidFill>
              </a:rPr>
              <a:t>(8:5),</a:t>
            </a:r>
            <a:r>
              <a:rPr lang="en-US" sz="2400" dirty="0" smtClean="0"/>
              <a:t> </a:t>
            </a:r>
            <a:r>
              <a:rPr lang="en-US" sz="3200" dirty="0" smtClean="0"/>
              <a:t>now calls for grapes of wrath</a:t>
            </a:r>
            <a:r>
              <a:rPr lang="en-US" sz="3200" b="1" dirty="0" smtClean="0">
                <a:solidFill>
                  <a:srgbClr val="FF0000"/>
                </a:solidFill>
              </a:rPr>
              <a:t> </a:t>
            </a:r>
            <a:r>
              <a:rPr lang="en-US" sz="2400" b="1" dirty="0" smtClean="0">
                <a:solidFill>
                  <a:srgbClr val="FF0000"/>
                </a:solidFill>
              </a:rPr>
              <a:t>(14:18)</a:t>
            </a:r>
            <a:r>
              <a:rPr lang="en-US" sz="2400" dirty="0" smtClean="0"/>
              <a:t>.</a:t>
            </a:r>
          </a:p>
          <a:p>
            <a:pPr marL="457200" lvl="1" indent="-457200" algn="l">
              <a:spcBef>
                <a:spcPts val="1200"/>
              </a:spcBef>
              <a:buClr>
                <a:srgbClr val="0000FF"/>
              </a:buClr>
              <a:buFont typeface="Wingdings" panose="05000000000000000000" pitchFamily="2" charset="2"/>
              <a:buChar char="v"/>
            </a:pPr>
            <a:r>
              <a:rPr lang="en-US" sz="3200" dirty="0" smtClean="0"/>
              <a:t> </a:t>
            </a:r>
            <a:r>
              <a:rPr lang="en-US" sz="3200" b="1" dirty="0" smtClean="0">
                <a:solidFill>
                  <a:srgbClr val="7030A0"/>
                </a:solidFill>
              </a:rPr>
              <a:t>Trampled </a:t>
            </a:r>
            <a:r>
              <a:rPr lang="en-US" sz="3200" b="1" dirty="0">
                <a:solidFill>
                  <a:srgbClr val="7030A0"/>
                </a:solidFill>
              </a:rPr>
              <a:t>in a </a:t>
            </a:r>
            <a:r>
              <a:rPr lang="en-US" sz="3200" b="1" i="1" dirty="0">
                <a:solidFill>
                  <a:srgbClr val="7030A0"/>
                </a:solidFill>
              </a:rPr>
              <a:t>“winepress outside the city”</a:t>
            </a:r>
            <a:r>
              <a:rPr lang="en-US" sz="3200" b="1" dirty="0">
                <a:solidFill>
                  <a:srgbClr val="7030A0"/>
                </a:solidFill>
              </a:rPr>
              <a:t> implies disgrace like</a:t>
            </a:r>
            <a:r>
              <a:rPr lang="en-US" sz="3200" dirty="0">
                <a:solidFill>
                  <a:srgbClr val="7030A0"/>
                </a:solidFill>
              </a:rPr>
              <a:t> </a:t>
            </a:r>
            <a:r>
              <a:rPr lang="en-US" sz="3200" b="1" dirty="0" smtClean="0">
                <a:solidFill>
                  <a:srgbClr val="7030A0"/>
                </a:solidFill>
              </a:rPr>
              <a:t>what Christ Jesus suffered</a:t>
            </a:r>
            <a:r>
              <a:rPr lang="en-US" sz="3200" dirty="0" smtClean="0">
                <a:solidFill>
                  <a:srgbClr val="7030A0"/>
                </a:solidFill>
              </a:rPr>
              <a:t>. </a:t>
            </a:r>
            <a:r>
              <a:rPr lang="en-US" sz="3200" dirty="0" smtClean="0"/>
              <a:t>The </a:t>
            </a:r>
            <a:r>
              <a:rPr lang="en-US" sz="3200" dirty="0"/>
              <a:t>blood’s depth </a:t>
            </a:r>
            <a:r>
              <a:rPr lang="en-US" sz="3200" b="1" i="1" dirty="0" smtClean="0"/>
              <a:t>“horse’s bridle” </a:t>
            </a:r>
            <a:r>
              <a:rPr lang="en-US" sz="3200" dirty="0"/>
              <a:t>&amp;</a:t>
            </a:r>
            <a:r>
              <a:rPr lang="en-US" sz="3200" dirty="0" smtClean="0"/>
              <a:t> </a:t>
            </a:r>
            <a:r>
              <a:rPr lang="en-US" sz="3200" dirty="0"/>
              <a:t>length</a:t>
            </a:r>
            <a:r>
              <a:rPr lang="en-US" sz="3200" dirty="0" smtClean="0"/>
              <a:t>,</a:t>
            </a:r>
            <a:r>
              <a:rPr lang="en-US" sz="3200" b="1" i="1" dirty="0" smtClean="0"/>
              <a:t>“</a:t>
            </a:r>
            <a:r>
              <a:rPr lang="en-US" sz="3200" b="1" i="1" dirty="0"/>
              <a:t>1600 </a:t>
            </a:r>
            <a:r>
              <a:rPr lang="en-US" sz="3200" b="1" i="1" dirty="0" err="1"/>
              <a:t>stada</a:t>
            </a:r>
            <a:r>
              <a:rPr lang="en-US" sz="3200" b="1" i="1" dirty="0"/>
              <a:t>”</a:t>
            </a:r>
            <a:r>
              <a:rPr lang="en-US" sz="3200" dirty="0"/>
              <a:t>, points to complete </a:t>
            </a:r>
            <a:r>
              <a:rPr lang="en-US" sz="3200" dirty="0" smtClean="0"/>
              <a:t>judgment. </a:t>
            </a:r>
            <a:r>
              <a:rPr lang="en-US" sz="2400" b="1" dirty="0" smtClean="0">
                <a:solidFill>
                  <a:srgbClr val="FF0000"/>
                </a:solidFill>
              </a:rPr>
              <a:t>(184 ml, </a:t>
            </a:r>
            <a:r>
              <a:rPr lang="en-US" sz="2400" b="1" dirty="0">
                <a:solidFill>
                  <a:srgbClr val="FF0000"/>
                </a:solidFill>
              </a:rPr>
              <a:t>300 </a:t>
            </a:r>
            <a:r>
              <a:rPr lang="en-US" sz="2400" b="1" dirty="0" smtClean="0">
                <a:solidFill>
                  <a:srgbClr val="FF0000"/>
                </a:solidFill>
              </a:rPr>
              <a:t>km, or approx. length of Palestine)</a:t>
            </a:r>
            <a:endParaRPr lang="en-US" sz="2400" b="1" dirty="0">
              <a:solidFill>
                <a:srgbClr val="FF0000"/>
              </a:solidFill>
            </a:endParaRPr>
          </a:p>
        </p:txBody>
      </p:sp>
    </p:spTree>
    <p:extLst>
      <p:ext uri="{BB962C8B-B14F-4D97-AF65-F5344CB8AC3E}">
        <p14:creationId xmlns:p14="http://schemas.microsoft.com/office/powerpoint/2010/main" val="41803367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4" name="Rectangle 3"/>
          <p:cNvSpPr/>
          <p:nvPr/>
        </p:nvSpPr>
        <p:spPr>
          <a:xfrm>
            <a:off x="1543050" y="17503"/>
            <a:ext cx="11461750" cy="1200329"/>
          </a:xfrm>
          <a:prstGeom prst="rect">
            <a:avLst/>
          </a:prstGeom>
          <a:solidFill>
            <a:schemeClr val="bg1"/>
          </a:solidFill>
        </p:spPr>
        <p:txBody>
          <a:bodyPr wrap="square">
            <a:spAutoFit/>
          </a:bodyPr>
          <a:lstStyle/>
          <a:p>
            <a:pPr lvl="0"/>
            <a:r>
              <a:rPr lang="en-US" b="1" dirty="0"/>
              <a:t>7</a:t>
            </a:r>
            <a:r>
              <a:rPr lang="en-US" b="1" baseline="30000" dirty="0"/>
              <a:t>th</a:t>
            </a:r>
            <a:r>
              <a:rPr lang="en-US" b="1" dirty="0"/>
              <a:t> Sign:  </a:t>
            </a:r>
            <a:r>
              <a:rPr lang="en-US" b="1" dirty="0" smtClean="0"/>
              <a:t>The </a:t>
            </a:r>
            <a:r>
              <a:rPr lang="en-US" b="1" dirty="0"/>
              <a:t>saints’ victory over the sea beast and their victory song </a:t>
            </a:r>
            <a:r>
              <a:rPr lang="en-US" sz="2400" b="1" dirty="0">
                <a:solidFill>
                  <a:srgbClr val="FF0000"/>
                </a:solidFill>
              </a:rPr>
              <a:t>(15:1-4) </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
        <p:nvSpPr>
          <p:cNvPr id="6" name="Rectangle 5"/>
          <p:cNvSpPr/>
          <p:nvPr/>
        </p:nvSpPr>
        <p:spPr>
          <a:xfrm>
            <a:off x="1468210" y="1159314"/>
            <a:ext cx="11611429" cy="8771632"/>
          </a:xfrm>
          <a:prstGeom prst="rect">
            <a:avLst/>
          </a:prstGeom>
        </p:spPr>
        <p:txBody>
          <a:bodyPr wrap="square">
            <a:spAutoFit/>
          </a:bodyPr>
          <a:lstStyle/>
          <a:p>
            <a:pPr marL="571500" lvl="1" indent="-571500" algn="l">
              <a:buClr>
                <a:srgbClr val="0000FF"/>
              </a:buClr>
              <a:buFont typeface="Wingdings" panose="05000000000000000000" pitchFamily="2" charset="2"/>
              <a:buChar char="v"/>
            </a:pPr>
            <a:r>
              <a:rPr lang="en-US" sz="3200" b="1" dirty="0" smtClean="0">
                <a:solidFill>
                  <a:schemeClr val="accent4">
                    <a:lumMod val="75000"/>
                  </a:schemeClr>
                </a:solidFill>
              </a:rPr>
              <a:t>Another </a:t>
            </a:r>
            <a:r>
              <a:rPr lang="en-US" sz="3200" b="1" i="1" dirty="0" smtClean="0">
                <a:solidFill>
                  <a:schemeClr val="accent4">
                    <a:lumMod val="75000"/>
                  </a:schemeClr>
                </a:solidFill>
              </a:rPr>
              <a:t>“great and amazing sign”</a:t>
            </a:r>
            <a:r>
              <a:rPr lang="en-US" sz="3200" dirty="0" smtClean="0">
                <a:solidFill>
                  <a:schemeClr val="accent4">
                    <a:lumMod val="75000"/>
                  </a:schemeClr>
                </a:solidFill>
              </a:rPr>
              <a:t> </a:t>
            </a:r>
            <a:r>
              <a:rPr lang="en-US" sz="3200" dirty="0" smtClean="0"/>
              <a:t>is revealed, depicted as 7 angels with the 7 last plagues. The the </a:t>
            </a:r>
            <a:r>
              <a:rPr lang="en-US" sz="3200" dirty="0" smtClean="0">
                <a:solidFill>
                  <a:srgbClr val="0000FF"/>
                </a:solidFill>
              </a:rPr>
              <a:t>7</a:t>
            </a:r>
            <a:r>
              <a:rPr lang="en-US" sz="3200" baseline="30000" dirty="0" smtClean="0">
                <a:solidFill>
                  <a:srgbClr val="0000FF"/>
                </a:solidFill>
              </a:rPr>
              <a:t>th</a:t>
            </a:r>
            <a:r>
              <a:rPr lang="en-US" sz="3200" dirty="0" smtClean="0"/>
              <a:t> seal contains and reveals the 7 trumpets, and the </a:t>
            </a:r>
            <a:r>
              <a:rPr lang="en-US" sz="3200" dirty="0" smtClean="0">
                <a:solidFill>
                  <a:srgbClr val="0000FF"/>
                </a:solidFill>
              </a:rPr>
              <a:t>7</a:t>
            </a:r>
            <a:r>
              <a:rPr lang="en-US" sz="3200" baseline="30000" dirty="0" smtClean="0">
                <a:solidFill>
                  <a:srgbClr val="0000FF"/>
                </a:solidFill>
              </a:rPr>
              <a:t>th</a:t>
            </a:r>
            <a:r>
              <a:rPr lang="en-US" sz="3200" dirty="0" smtClean="0"/>
              <a:t> trumpet contains and reveals the 7 bowls. (</a:t>
            </a:r>
            <a:r>
              <a:rPr lang="en-US" sz="2400" b="1" dirty="0" smtClean="0">
                <a:solidFill>
                  <a:srgbClr val="FF0000"/>
                </a:solidFill>
              </a:rPr>
              <a:t>An interlocking function of </a:t>
            </a:r>
            <a:r>
              <a:rPr lang="en-US" sz="2400" b="1" u="sng" dirty="0" smtClean="0">
                <a:solidFill>
                  <a:srgbClr val="FF0000"/>
                </a:solidFill>
              </a:rPr>
              <a:t>15:2-4</a:t>
            </a:r>
            <a:r>
              <a:rPr lang="en-US" sz="2400" b="1" dirty="0" smtClean="0">
                <a:solidFill>
                  <a:srgbClr val="FF0000"/>
                </a:solidFill>
              </a:rPr>
              <a:t> operates similar to the interlocking function of </a:t>
            </a:r>
            <a:r>
              <a:rPr lang="en-US" sz="2400" b="1" u="sng" dirty="0" smtClean="0">
                <a:solidFill>
                  <a:srgbClr val="FF0000"/>
                </a:solidFill>
              </a:rPr>
              <a:t>8:3-5</a:t>
            </a:r>
            <a:r>
              <a:rPr lang="en-US" sz="2400" b="1" dirty="0" smtClean="0">
                <a:solidFill>
                  <a:srgbClr val="FF0000"/>
                </a:solidFill>
              </a:rPr>
              <a:t>.</a:t>
            </a:r>
            <a:r>
              <a:rPr lang="en-US" sz="3200" dirty="0"/>
              <a:t>) </a:t>
            </a:r>
            <a:r>
              <a:rPr lang="en-US" sz="3200" dirty="0" smtClean="0"/>
              <a:t>Thus, these 7 </a:t>
            </a:r>
            <a:r>
              <a:rPr lang="en-US" sz="3200" dirty="0"/>
              <a:t>signs form an extended </a:t>
            </a:r>
            <a:r>
              <a:rPr lang="en-US" sz="3200" u="sng" dirty="0"/>
              <a:t>interlude</a:t>
            </a:r>
            <a:r>
              <a:rPr lang="en-US" sz="3200" dirty="0"/>
              <a:t> between the sounding of the</a:t>
            </a:r>
            <a:r>
              <a:rPr lang="en-US" sz="3200" dirty="0">
                <a:solidFill>
                  <a:srgbClr val="0000FF"/>
                </a:solidFill>
              </a:rPr>
              <a:t> 7</a:t>
            </a:r>
            <a:r>
              <a:rPr lang="en-US" sz="3200" baseline="30000" dirty="0">
                <a:solidFill>
                  <a:srgbClr val="0000FF"/>
                </a:solidFill>
              </a:rPr>
              <a:t>th</a:t>
            </a:r>
            <a:r>
              <a:rPr lang="en-US" sz="3200" dirty="0">
                <a:solidFill>
                  <a:srgbClr val="0000FF"/>
                </a:solidFill>
              </a:rPr>
              <a:t> </a:t>
            </a:r>
            <a:r>
              <a:rPr lang="en-US" sz="3200" dirty="0"/>
              <a:t>trumpet and the pouring out of the 7 bowls of wrath. </a:t>
            </a:r>
          </a:p>
          <a:p>
            <a:pPr marL="571500" lvl="1" indent="-571500" algn="l">
              <a:spcBef>
                <a:spcPts val="1200"/>
              </a:spcBef>
              <a:buClr>
                <a:srgbClr val="0000FF"/>
              </a:buClr>
              <a:buFont typeface="Wingdings" panose="05000000000000000000" pitchFamily="2" charset="2"/>
              <a:buChar char="v"/>
            </a:pPr>
            <a:r>
              <a:rPr lang="en-US" sz="3200" b="1" i="1" dirty="0">
                <a:solidFill>
                  <a:srgbClr val="00B050"/>
                </a:solidFill>
              </a:rPr>
              <a:t>“God’s wrath is completed”</a:t>
            </a:r>
            <a:r>
              <a:rPr lang="en-US" sz="3200" dirty="0">
                <a:solidFill>
                  <a:srgbClr val="00B050"/>
                </a:solidFill>
              </a:rPr>
              <a:t> </a:t>
            </a:r>
            <a:r>
              <a:rPr lang="en-US" sz="2400" b="1" dirty="0">
                <a:solidFill>
                  <a:srgbClr val="FF0000"/>
                </a:solidFill>
              </a:rPr>
              <a:t>(15:1). </a:t>
            </a:r>
            <a:r>
              <a:rPr lang="en-US" sz="3200" dirty="0" smtClean="0"/>
              <a:t>The </a:t>
            </a:r>
            <a:r>
              <a:rPr lang="en-US" sz="3200" dirty="0"/>
              <a:t>divine purpose of God was revealed in small part by the seals </a:t>
            </a:r>
            <a:r>
              <a:rPr lang="en-US" sz="2400" b="1" dirty="0">
                <a:solidFill>
                  <a:srgbClr val="FF0000"/>
                </a:solidFill>
              </a:rPr>
              <a:t>(6:12-17) </a:t>
            </a:r>
            <a:r>
              <a:rPr lang="en-US" sz="3200" dirty="0"/>
              <a:t>and then in greater measure by the trumpets </a:t>
            </a:r>
            <a:r>
              <a:rPr lang="en-US" sz="2400" b="1" dirty="0">
                <a:solidFill>
                  <a:srgbClr val="FF0000"/>
                </a:solidFill>
              </a:rPr>
              <a:t>(8:6-9:21), </a:t>
            </a:r>
            <a:r>
              <a:rPr lang="en-US" sz="3200" dirty="0"/>
              <a:t>but now is </a:t>
            </a:r>
            <a:r>
              <a:rPr lang="en-US" sz="3200" dirty="0" smtClean="0"/>
              <a:t>to be </a:t>
            </a:r>
            <a:r>
              <a:rPr lang="en-US" sz="3200" b="1" i="1" dirty="0" smtClean="0"/>
              <a:t>“finished”</a:t>
            </a:r>
            <a:r>
              <a:rPr lang="en-US" sz="3200" dirty="0" smtClean="0"/>
              <a:t> by the outpoured bowls </a:t>
            </a:r>
            <a:r>
              <a:rPr lang="en-US" sz="2400" b="1" dirty="0">
                <a:solidFill>
                  <a:srgbClr val="FF0000"/>
                </a:solidFill>
              </a:rPr>
              <a:t>(15:1b,7-8 ; 16:17).</a:t>
            </a:r>
            <a:endParaRPr lang="en-US" sz="2400" b="1" dirty="0" smtClean="0">
              <a:solidFill>
                <a:srgbClr val="FF0000"/>
              </a:solidFill>
            </a:endParaRPr>
          </a:p>
          <a:p>
            <a:pPr marL="571500" lvl="1" indent="-571500" algn="l">
              <a:spcBef>
                <a:spcPts val="1200"/>
              </a:spcBef>
              <a:buClr>
                <a:srgbClr val="0000FF"/>
              </a:buClr>
              <a:buFont typeface="Wingdings" panose="05000000000000000000" pitchFamily="2" charset="2"/>
              <a:buChar char="v"/>
            </a:pPr>
            <a:r>
              <a:rPr lang="en-US" sz="3200" dirty="0" smtClean="0"/>
              <a:t> </a:t>
            </a:r>
            <a:r>
              <a:rPr lang="en-US" sz="3200" b="1" dirty="0" smtClean="0">
                <a:solidFill>
                  <a:srgbClr val="0070C0"/>
                </a:solidFill>
              </a:rPr>
              <a:t>A prophetic picture of the ultimate triumph and praise is</a:t>
            </a:r>
            <a:r>
              <a:rPr lang="en-US" sz="3200" dirty="0" smtClean="0">
                <a:solidFill>
                  <a:srgbClr val="0070C0"/>
                </a:solidFill>
              </a:rPr>
              <a:t> </a:t>
            </a:r>
            <a:r>
              <a:rPr lang="en-US" sz="3200" b="1" dirty="0" smtClean="0">
                <a:solidFill>
                  <a:srgbClr val="0070C0"/>
                </a:solidFill>
              </a:rPr>
              <a:t>offered to honor God</a:t>
            </a:r>
            <a:r>
              <a:rPr lang="en-US" sz="3200" dirty="0" smtClean="0"/>
              <a:t>.  The </a:t>
            </a:r>
            <a:r>
              <a:rPr lang="en-US" sz="3200" b="1" i="1" dirty="0" smtClean="0"/>
              <a:t>“sea of glass”</a:t>
            </a:r>
            <a:r>
              <a:rPr lang="en-US" sz="3200" dirty="0" smtClean="0"/>
              <a:t> evokes an image of stillness, earlier forming a part of the heavenly throne of God.  Sea mixed with fire </a:t>
            </a:r>
            <a:r>
              <a:rPr lang="en-US" sz="2400" b="1" dirty="0" smtClean="0">
                <a:solidFill>
                  <a:srgbClr val="FF0000"/>
                </a:solidFill>
              </a:rPr>
              <a:t>(15:2) </a:t>
            </a:r>
            <a:r>
              <a:rPr lang="en-US" sz="3200" dirty="0" smtClean="0"/>
              <a:t>is a metaphor for God’s 	purification and judgment.  Victorious over evil, the saints 	break out in glorious song.</a:t>
            </a:r>
            <a:endParaRPr lang="en-US" sz="3200" b="1" dirty="0">
              <a:solidFill>
                <a:srgbClr val="FF0000"/>
              </a:solidFill>
            </a:endParaRPr>
          </a:p>
        </p:txBody>
      </p:sp>
    </p:spTree>
    <p:extLst>
      <p:ext uri="{BB962C8B-B14F-4D97-AF65-F5344CB8AC3E}">
        <p14:creationId xmlns:p14="http://schemas.microsoft.com/office/powerpoint/2010/main" val="26612267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581150" y="1271595"/>
            <a:ext cx="11423650" cy="8402300"/>
          </a:xfrm>
          <a:prstGeom prst="rect">
            <a:avLst/>
          </a:prstGeom>
        </p:spPr>
        <p:txBody>
          <a:bodyPr wrap="square">
            <a:spAutoFit/>
          </a:bodyPr>
          <a:lstStyle/>
          <a:p>
            <a:pPr algn="l">
              <a:spcBef>
                <a:spcPts val="1200"/>
              </a:spcBef>
            </a:pPr>
            <a:r>
              <a:rPr lang="en-US" sz="3200" b="1" dirty="0" smtClean="0">
                <a:solidFill>
                  <a:srgbClr val="FF0000"/>
                </a:solidFill>
              </a:rPr>
              <a:t>1</a:t>
            </a:r>
            <a:r>
              <a:rPr lang="en-US" sz="3200" b="1" baseline="30000" dirty="0" smtClean="0">
                <a:solidFill>
                  <a:srgbClr val="FF0000"/>
                </a:solidFill>
              </a:rPr>
              <a:t>st</a:t>
            </a:r>
            <a:r>
              <a:rPr lang="en-US" sz="3200" b="1" dirty="0" smtClean="0"/>
              <a:t> contrast:  the Lamb of God 											        --- the beast</a:t>
            </a:r>
          </a:p>
          <a:p>
            <a:pPr algn="l">
              <a:spcBef>
                <a:spcPts val="1200"/>
              </a:spcBef>
            </a:pPr>
            <a:r>
              <a:rPr lang="en-US" sz="3200" b="1" dirty="0" smtClean="0">
                <a:solidFill>
                  <a:srgbClr val="00B050"/>
                </a:solidFill>
              </a:rPr>
              <a:t>2</a:t>
            </a:r>
            <a:r>
              <a:rPr lang="en-US" sz="3200" b="1" baseline="30000" dirty="0" smtClean="0">
                <a:solidFill>
                  <a:srgbClr val="00B050"/>
                </a:solidFill>
              </a:rPr>
              <a:t>nd</a:t>
            </a:r>
            <a:r>
              <a:rPr lang="en-US" sz="3200" b="1" dirty="0" smtClean="0">
                <a:solidFill>
                  <a:srgbClr val="00B050"/>
                </a:solidFill>
              </a:rPr>
              <a:t> </a:t>
            </a:r>
            <a:r>
              <a:rPr lang="en-US" sz="3200" b="1" dirty="0" smtClean="0"/>
              <a:t>contrast: the woman clothed with the sun &amp; moon				       --- the woman who rides the scarlet beast</a:t>
            </a:r>
          </a:p>
          <a:p>
            <a:pPr algn="l">
              <a:spcBef>
                <a:spcPts val="1200"/>
              </a:spcBef>
            </a:pPr>
            <a:r>
              <a:rPr lang="en-US" sz="3200" b="1" dirty="0" smtClean="0">
                <a:solidFill>
                  <a:srgbClr val="0070C0"/>
                </a:solidFill>
              </a:rPr>
              <a:t>3</a:t>
            </a:r>
            <a:r>
              <a:rPr lang="en-US" sz="3200" b="1" baseline="30000" dirty="0" smtClean="0">
                <a:solidFill>
                  <a:srgbClr val="0070C0"/>
                </a:solidFill>
              </a:rPr>
              <a:t>rd</a:t>
            </a:r>
            <a:r>
              <a:rPr lang="en-US" sz="3200" b="1" dirty="0" smtClean="0">
                <a:solidFill>
                  <a:srgbClr val="0070C0"/>
                </a:solidFill>
              </a:rPr>
              <a:t> </a:t>
            </a:r>
            <a:r>
              <a:rPr lang="en-US" sz="3200" b="1" dirty="0" smtClean="0"/>
              <a:t>contrast</a:t>
            </a:r>
            <a:r>
              <a:rPr lang="en-US" sz="3200" b="1" dirty="0"/>
              <a:t>: </a:t>
            </a:r>
            <a:r>
              <a:rPr lang="en-US" sz="3200" b="1" dirty="0" smtClean="0"/>
              <a:t>name of the Lamb &amp; Father on the forehead 			       --- the mark of the beast on forehead or hand</a:t>
            </a:r>
          </a:p>
          <a:p>
            <a:pPr algn="l">
              <a:spcBef>
                <a:spcPts val="1200"/>
              </a:spcBef>
            </a:pPr>
            <a:r>
              <a:rPr lang="en-US" sz="3200" b="1" dirty="0" smtClean="0">
                <a:solidFill>
                  <a:schemeClr val="accent4">
                    <a:lumMod val="75000"/>
                  </a:schemeClr>
                </a:solidFill>
              </a:rPr>
              <a:t>4</a:t>
            </a:r>
            <a:r>
              <a:rPr lang="en-US" sz="3200" b="1" baseline="30000" dirty="0" smtClean="0">
                <a:solidFill>
                  <a:schemeClr val="accent4">
                    <a:lumMod val="75000"/>
                  </a:schemeClr>
                </a:solidFill>
              </a:rPr>
              <a:t>th</a:t>
            </a:r>
            <a:r>
              <a:rPr lang="en-US" sz="3200" b="1" dirty="0" smtClean="0"/>
              <a:t> contrast: the worldly city of Babylon the Great, fallen			</a:t>
            </a:r>
            <a:r>
              <a:rPr lang="en-US" sz="3200" b="1" dirty="0"/>
              <a:t>	</a:t>
            </a:r>
            <a:r>
              <a:rPr lang="en-US" sz="3200" b="1" dirty="0" smtClean="0"/>
              <a:t> --- the holy city Jerusalem, descent from heaven</a:t>
            </a:r>
          </a:p>
          <a:p>
            <a:pPr algn="l">
              <a:spcBef>
                <a:spcPts val="1200"/>
              </a:spcBef>
            </a:pPr>
            <a:r>
              <a:rPr lang="en-US" sz="3200" b="1" dirty="0" smtClean="0">
                <a:solidFill>
                  <a:srgbClr val="FF3399"/>
                </a:solidFill>
              </a:rPr>
              <a:t>5</a:t>
            </a:r>
            <a:r>
              <a:rPr lang="en-US" sz="3200" b="1" baseline="30000" dirty="0" smtClean="0">
                <a:solidFill>
                  <a:srgbClr val="FF3399"/>
                </a:solidFill>
              </a:rPr>
              <a:t>th</a:t>
            </a:r>
            <a:r>
              <a:rPr lang="en-US" sz="3200" b="1" dirty="0" smtClean="0"/>
              <a:t> contrast: the great throne of God 									       --- the abyss / the pit </a:t>
            </a:r>
          </a:p>
          <a:p>
            <a:pPr algn="l">
              <a:spcBef>
                <a:spcPts val="1200"/>
              </a:spcBef>
            </a:pPr>
            <a:r>
              <a:rPr lang="en-US" sz="3200" b="1" dirty="0" smtClean="0">
                <a:solidFill>
                  <a:srgbClr val="7030A0"/>
                </a:solidFill>
              </a:rPr>
              <a:t>6</a:t>
            </a:r>
            <a:r>
              <a:rPr lang="en-US" sz="3200" b="1" baseline="30000" dirty="0" smtClean="0">
                <a:solidFill>
                  <a:srgbClr val="7030A0"/>
                </a:solidFill>
              </a:rPr>
              <a:t>th</a:t>
            </a:r>
            <a:r>
              <a:rPr lang="en-US" sz="3200" b="1" dirty="0" smtClean="0"/>
              <a:t> contrast: the harvest of the earth (likely believers)				</a:t>
            </a:r>
            <a:r>
              <a:rPr lang="en-US" sz="3200" b="1" smtClean="0"/>
              <a:t>       --- </a:t>
            </a:r>
            <a:r>
              <a:rPr lang="en-US" sz="3200" b="1" dirty="0" smtClean="0"/>
              <a:t>the harvest of ripe grapes in the winepress of 			</a:t>
            </a:r>
            <a:r>
              <a:rPr lang="en-US" sz="3200" b="1" smtClean="0"/>
              <a:t>	 God’s </a:t>
            </a:r>
            <a:r>
              <a:rPr lang="en-US" sz="3200" b="1" dirty="0" smtClean="0"/>
              <a:t>wrath (unbelievers)</a:t>
            </a:r>
            <a:endParaRPr lang="en-US" sz="3200" dirty="0" smtClean="0"/>
          </a:p>
          <a:p>
            <a:pPr algn="l">
              <a:spcBef>
                <a:spcPts val="1200"/>
              </a:spcBef>
            </a:pPr>
            <a:r>
              <a:rPr lang="en-US" sz="3200" b="1" dirty="0" smtClean="0">
                <a:solidFill>
                  <a:srgbClr val="FFC000"/>
                </a:solidFill>
              </a:rPr>
              <a:t>7</a:t>
            </a:r>
            <a:r>
              <a:rPr lang="en-US" sz="3200" b="1" baseline="30000" dirty="0" smtClean="0">
                <a:solidFill>
                  <a:srgbClr val="FFC000"/>
                </a:solidFill>
              </a:rPr>
              <a:t>th</a:t>
            </a:r>
            <a:r>
              <a:rPr lang="en-US" sz="3200" b="1" dirty="0" smtClean="0"/>
              <a:t> contrast: Triune God:         God  / Lamb / Spirit 					 	  --- Trinity of evil: dragon / beast / false prophet</a:t>
            </a:r>
            <a:endParaRPr lang="en-US" sz="3200" b="1" dirty="0"/>
          </a:p>
        </p:txBody>
      </p:sp>
      <p:sp>
        <p:nvSpPr>
          <p:cNvPr id="4" name="Rectangle 3"/>
          <p:cNvSpPr/>
          <p:nvPr/>
        </p:nvSpPr>
        <p:spPr>
          <a:xfrm>
            <a:off x="1784350" y="230673"/>
            <a:ext cx="11220450" cy="1040922"/>
          </a:xfrm>
          <a:prstGeom prst="rect">
            <a:avLst/>
          </a:prstGeom>
          <a:solidFill>
            <a:schemeClr val="bg1"/>
          </a:solidFill>
        </p:spPr>
        <p:txBody>
          <a:bodyPr wrap="square">
            <a:spAutoFit/>
          </a:bodyPr>
          <a:lstStyle/>
          <a:p>
            <a:r>
              <a:rPr lang="en-US" b="1" dirty="0" smtClean="0"/>
              <a:t>Contrasts touched upon by the </a:t>
            </a:r>
            <a:r>
              <a:rPr lang="en-US" b="1" dirty="0"/>
              <a:t>7 signs </a:t>
            </a:r>
            <a:endParaRPr lang="en-US" b="1" dirty="0" smtClean="0"/>
          </a:p>
        </p:txBody>
      </p:sp>
      <p:sp>
        <p:nvSpPr>
          <p:cNvPr id="5" name="Oval 4"/>
          <p:cNvSpPr/>
          <p:nvPr/>
        </p:nvSpPr>
        <p:spPr>
          <a:xfrm>
            <a:off x="-93889" y="7624811"/>
            <a:ext cx="1581149" cy="144264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p>
          <a:p>
            <a:pPr rtl="0" latinLnBrk="1" hangingPunct="0"/>
            <a:endParaRPr lang="en-US" sz="2000" b="1" dirty="0"/>
          </a:p>
        </p:txBody>
      </p:sp>
    </p:spTree>
    <p:extLst>
      <p:ext uri="{BB962C8B-B14F-4D97-AF65-F5344CB8AC3E}">
        <p14:creationId xmlns:p14="http://schemas.microsoft.com/office/powerpoint/2010/main" val="374815160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779362" y="1484532"/>
            <a:ext cx="10881178" cy="7755969"/>
          </a:xfrm>
          <a:prstGeom prst="rect">
            <a:avLst/>
          </a:prstGeom>
        </p:spPr>
        <p:txBody>
          <a:bodyPr wrap="square">
            <a:spAutoFit/>
          </a:bodyPr>
          <a:lstStyle/>
          <a:p>
            <a:pPr marL="514350" indent="-514350" algn="l">
              <a:spcBef>
                <a:spcPts val="1200"/>
              </a:spcBef>
              <a:buAutoNum type="arabicPeriod"/>
            </a:pPr>
            <a:r>
              <a:rPr lang="en-US" sz="3200" dirty="0" smtClean="0"/>
              <a:t>In the second half of Revelation, </a:t>
            </a:r>
            <a:r>
              <a:rPr lang="en-US" sz="3200" dirty="0"/>
              <a:t>John provides deeper insight into the spiritual conflict </a:t>
            </a:r>
            <a:r>
              <a:rPr lang="en-US" sz="3200" dirty="0" smtClean="0"/>
              <a:t>all </a:t>
            </a:r>
            <a:r>
              <a:rPr lang="en-US" sz="3200" dirty="0"/>
              <a:t>behind it as </a:t>
            </a:r>
            <a:r>
              <a:rPr lang="en-US" sz="3200" dirty="0" smtClean="0"/>
              <a:t>Christ triumphs </a:t>
            </a:r>
            <a:r>
              <a:rPr lang="en-US" sz="3200" dirty="0"/>
              <a:t>over evil</a:t>
            </a:r>
            <a:r>
              <a:rPr lang="en-US" sz="3200" dirty="0" smtClean="0"/>
              <a:t>.  Those </a:t>
            </a:r>
            <a:r>
              <a:rPr lang="en-US" sz="3200" dirty="0"/>
              <a:t>who </a:t>
            </a:r>
            <a:r>
              <a:rPr lang="en-US" sz="3200" dirty="0" smtClean="0"/>
              <a:t>are in opposition to the Lamb </a:t>
            </a:r>
            <a:r>
              <a:rPr lang="en-US" sz="3200" dirty="0"/>
              <a:t>and his </a:t>
            </a:r>
            <a:r>
              <a:rPr lang="en-US" sz="3200" dirty="0" smtClean="0"/>
              <a:t>people are </a:t>
            </a:r>
            <a:r>
              <a:rPr lang="en-US" sz="3200" dirty="0"/>
              <a:t>introduced in greater detail in </a:t>
            </a:r>
            <a:r>
              <a:rPr lang="en-US" sz="3200" dirty="0">
                <a:solidFill>
                  <a:srgbClr val="FF0000"/>
                </a:solidFill>
              </a:rPr>
              <a:t>11:19-15:4</a:t>
            </a:r>
            <a:r>
              <a:rPr lang="en-US" sz="3200" dirty="0"/>
              <a:t>: the dragon, the beast out of the sea, the beast out of the earth (alias a false prophet) and the whore Babylon (including </a:t>
            </a:r>
            <a:r>
              <a:rPr lang="en-US" sz="3200" dirty="0" smtClean="0"/>
              <a:t>those </a:t>
            </a:r>
            <a:r>
              <a:rPr lang="en-US" sz="3200" dirty="0"/>
              <a:t>marked by the beast</a:t>
            </a:r>
            <a:r>
              <a:rPr lang="en-US" sz="3200" dirty="0" smtClean="0"/>
              <a:t>).</a:t>
            </a:r>
          </a:p>
          <a:p>
            <a:pPr marL="514350" indent="-514350" algn="l">
              <a:spcBef>
                <a:spcPts val="1200"/>
              </a:spcBef>
              <a:buAutoNum type="arabicPeriod"/>
            </a:pPr>
            <a:r>
              <a:rPr lang="en-US" sz="3200" dirty="0"/>
              <a:t>This section begins with the opening of the temple and a viewing of the ark of his covenant.  This is the </a:t>
            </a:r>
            <a:r>
              <a:rPr lang="en-US" sz="3200" b="1" u="sng" dirty="0">
                <a:solidFill>
                  <a:srgbClr val="FF0000"/>
                </a:solidFill>
              </a:rPr>
              <a:t>3</a:t>
            </a:r>
            <a:r>
              <a:rPr lang="en-US" sz="3200" b="1" u="sng" baseline="30000" dirty="0">
                <a:solidFill>
                  <a:srgbClr val="FF0000"/>
                </a:solidFill>
              </a:rPr>
              <a:t>rd</a:t>
            </a:r>
            <a:r>
              <a:rPr lang="en-US" sz="3200" b="1" dirty="0">
                <a:solidFill>
                  <a:srgbClr val="FF0000"/>
                </a:solidFill>
              </a:rPr>
              <a:t> </a:t>
            </a:r>
            <a:r>
              <a:rPr lang="en-US" sz="3200" dirty="0" smtClean="0"/>
              <a:t>heavenly</a:t>
            </a:r>
            <a:r>
              <a:rPr lang="en-US" sz="3200" b="1" dirty="0" smtClean="0"/>
              <a:t> </a:t>
            </a:r>
            <a:r>
              <a:rPr lang="en-US" sz="3200" dirty="0" smtClean="0"/>
              <a:t>manifestation </a:t>
            </a:r>
            <a:r>
              <a:rPr lang="en-US" sz="3200" dirty="0"/>
              <a:t>of God </a:t>
            </a:r>
            <a:r>
              <a:rPr lang="en-US" sz="3200" dirty="0" smtClean="0"/>
              <a:t>in </a:t>
            </a:r>
            <a:r>
              <a:rPr lang="en-US" sz="3200" dirty="0"/>
              <a:t>the elements of nature: </a:t>
            </a:r>
            <a:endParaRPr lang="en-US" sz="3200" dirty="0" smtClean="0"/>
          </a:p>
          <a:p>
            <a:pPr algn="l">
              <a:spcBef>
                <a:spcPts val="1200"/>
              </a:spcBef>
            </a:pPr>
            <a:r>
              <a:rPr lang="en-US" sz="3200" b="1" dirty="0" smtClean="0"/>
              <a:t>	</a:t>
            </a:r>
            <a:r>
              <a:rPr lang="en-US" sz="3200" b="1" u="sng" dirty="0" smtClean="0">
                <a:solidFill>
                  <a:schemeClr val="accent4">
                    <a:lumMod val="75000"/>
                  </a:schemeClr>
                </a:solidFill>
              </a:rPr>
              <a:t>1</a:t>
            </a:r>
            <a:r>
              <a:rPr lang="en-US" sz="3200" b="1" u="sng" baseline="30000" dirty="0" smtClean="0">
                <a:solidFill>
                  <a:schemeClr val="accent4">
                    <a:lumMod val="75000"/>
                  </a:schemeClr>
                </a:solidFill>
              </a:rPr>
              <a:t>st</a:t>
            </a:r>
            <a:r>
              <a:rPr lang="en-US" sz="3200" dirty="0" smtClean="0">
                <a:solidFill>
                  <a:schemeClr val="accent4">
                    <a:lumMod val="75000"/>
                  </a:schemeClr>
                </a:solidFill>
              </a:rPr>
              <a:t> </a:t>
            </a:r>
            <a:r>
              <a:rPr lang="en-US" sz="3200" dirty="0"/>
              <a:t>before the throne (4:5</a:t>
            </a:r>
            <a:r>
              <a:rPr lang="en-US" sz="3200" dirty="0" smtClean="0"/>
              <a:t>),</a:t>
            </a:r>
          </a:p>
          <a:p>
            <a:pPr algn="l">
              <a:spcBef>
                <a:spcPts val="1200"/>
              </a:spcBef>
            </a:pPr>
            <a:r>
              <a:rPr lang="en-US" sz="3200" b="1" dirty="0" smtClean="0"/>
              <a:t>	</a:t>
            </a:r>
            <a:r>
              <a:rPr lang="en-US" sz="3200" b="1" u="sng" dirty="0" smtClean="0">
                <a:solidFill>
                  <a:srgbClr val="00B050"/>
                </a:solidFill>
              </a:rPr>
              <a:t>2</a:t>
            </a:r>
            <a:r>
              <a:rPr lang="en-US" sz="3200" b="1" u="sng" baseline="30000" dirty="0" smtClean="0">
                <a:solidFill>
                  <a:srgbClr val="00B050"/>
                </a:solidFill>
              </a:rPr>
              <a:t>nd</a:t>
            </a:r>
            <a:r>
              <a:rPr lang="en-US" sz="3200" dirty="0" smtClean="0"/>
              <a:t> in </a:t>
            </a:r>
            <a:r>
              <a:rPr lang="en-US" sz="3200" dirty="0"/>
              <a:t>the opening of the 7</a:t>
            </a:r>
            <a:r>
              <a:rPr lang="en-US" sz="3200" baseline="30000" dirty="0"/>
              <a:t>th</a:t>
            </a:r>
            <a:r>
              <a:rPr lang="en-US" sz="3200" dirty="0"/>
              <a:t> seal (8:5), </a:t>
            </a:r>
            <a:endParaRPr lang="en-US" sz="3200" dirty="0" smtClean="0"/>
          </a:p>
          <a:p>
            <a:pPr algn="l">
              <a:spcBef>
                <a:spcPts val="1200"/>
              </a:spcBef>
            </a:pPr>
            <a:r>
              <a:rPr lang="en-US" sz="3200" b="1" dirty="0" smtClean="0"/>
              <a:t>	</a:t>
            </a:r>
            <a:r>
              <a:rPr lang="en-US" sz="3200" b="1" u="sng" dirty="0" smtClean="0">
                <a:solidFill>
                  <a:srgbClr val="FF0000"/>
                </a:solidFill>
              </a:rPr>
              <a:t>3</a:t>
            </a:r>
            <a:r>
              <a:rPr lang="en-US" sz="3200" b="1" u="sng" baseline="30000" dirty="0" smtClean="0">
                <a:solidFill>
                  <a:srgbClr val="FF0000"/>
                </a:solidFill>
              </a:rPr>
              <a:t>rd</a:t>
            </a:r>
            <a:r>
              <a:rPr lang="en-US" sz="3200" dirty="0" smtClean="0"/>
              <a:t> </a:t>
            </a:r>
            <a:r>
              <a:rPr lang="en-US" sz="3200" dirty="0"/>
              <a:t>in the sounding of the 7</a:t>
            </a:r>
            <a:r>
              <a:rPr lang="en-US" sz="3200" baseline="30000" dirty="0"/>
              <a:t>th</a:t>
            </a:r>
            <a:r>
              <a:rPr lang="en-US" sz="3200" dirty="0"/>
              <a:t> trumpet (11:15,19), and </a:t>
            </a:r>
            <a:endParaRPr lang="en-US" sz="3200" dirty="0" smtClean="0"/>
          </a:p>
          <a:p>
            <a:pPr algn="l">
              <a:spcBef>
                <a:spcPts val="1200"/>
              </a:spcBef>
            </a:pPr>
            <a:r>
              <a:rPr lang="en-US" sz="3200" b="1" dirty="0" smtClean="0"/>
              <a:t>	</a:t>
            </a:r>
            <a:r>
              <a:rPr lang="en-US" sz="3200" b="1" u="sng" dirty="0" smtClean="0">
                <a:solidFill>
                  <a:srgbClr val="0070C0"/>
                </a:solidFill>
              </a:rPr>
              <a:t>4</a:t>
            </a:r>
            <a:r>
              <a:rPr lang="en-US" sz="3200" b="1" u="sng" baseline="30000" dirty="0" smtClean="0">
                <a:solidFill>
                  <a:srgbClr val="0070C0"/>
                </a:solidFill>
              </a:rPr>
              <a:t>th</a:t>
            </a:r>
            <a:r>
              <a:rPr lang="en-US" sz="3200" dirty="0" smtClean="0">
                <a:solidFill>
                  <a:srgbClr val="0070C0"/>
                </a:solidFill>
              </a:rPr>
              <a:t> </a:t>
            </a:r>
            <a:r>
              <a:rPr lang="en-US" sz="3200" dirty="0"/>
              <a:t>in the outpouring of the 7</a:t>
            </a:r>
            <a:r>
              <a:rPr lang="en-US" sz="3200" baseline="30000" dirty="0"/>
              <a:t>th</a:t>
            </a:r>
            <a:r>
              <a:rPr lang="en-US" sz="3200" dirty="0"/>
              <a:t> bowl (16:18). </a:t>
            </a:r>
          </a:p>
        </p:txBody>
      </p:sp>
      <p:sp>
        <p:nvSpPr>
          <p:cNvPr id="4" name="Rectangle 3"/>
          <p:cNvSpPr/>
          <p:nvPr/>
        </p:nvSpPr>
        <p:spPr>
          <a:xfrm>
            <a:off x="2038351" y="17503"/>
            <a:ext cx="10363200" cy="1200329"/>
          </a:xfrm>
          <a:prstGeom prst="rect">
            <a:avLst/>
          </a:prstGeom>
          <a:solidFill>
            <a:schemeClr val="bg1"/>
          </a:solidFill>
        </p:spPr>
        <p:txBody>
          <a:bodyPr wrap="square">
            <a:spAutoFit/>
          </a:bodyPr>
          <a:lstStyle/>
          <a:p>
            <a:endParaRPr lang="en-US" b="1" dirty="0" smtClean="0"/>
          </a:p>
          <a:p>
            <a:r>
              <a:rPr lang="en-US" b="1" dirty="0" smtClean="0"/>
              <a:t>An Interlude of 7 signs</a:t>
            </a:r>
          </a:p>
        </p:txBody>
      </p:sp>
      <p:sp>
        <p:nvSpPr>
          <p:cNvPr id="5" name="Oval 4"/>
          <p:cNvSpPr/>
          <p:nvPr/>
        </p:nvSpPr>
        <p:spPr>
          <a:xfrm>
            <a:off x="1" y="8013147"/>
            <a:ext cx="1393370" cy="1009848"/>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30550862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57432"/>
              </p:ext>
            </p:extLst>
          </p:nvPr>
        </p:nvGraphicFramePr>
        <p:xfrm>
          <a:off x="1531574" y="116114"/>
          <a:ext cx="11117626" cy="9573869"/>
        </p:xfrm>
        <a:graphic>
          <a:graphicData uri="http://schemas.openxmlformats.org/drawingml/2006/table">
            <a:tbl>
              <a:tblPr firstRow="1" firstCol="1" bandRow="1">
                <a:tableStyleId>{5940675A-B579-460E-94D1-54222C63F5DA}</a:tableStyleId>
              </a:tblPr>
              <a:tblGrid>
                <a:gridCol w="1360544"/>
                <a:gridCol w="1532965"/>
                <a:gridCol w="1490355"/>
                <a:gridCol w="4005328"/>
                <a:gridCol w="2728434"/>
              </a:tblGrid>
              <a:tr h="999760">
                <a:tc>
                  <a:txBody>
                    <a:bodyPr/>
                    <a:lstStyle/>
                    <a:p>
                      <a:pPr marL="0" marR="0" algn="ctr">
                        <a:spcBef>
                          <a:spcPts val="0"/>
                        </a:spcBef>
                        <a:spcAft>
                          <a:spcPts val="0"/>
                        </a:spcAft>
                      </a:pPr>
                      <a:r>
                        <a:rPr lang="en-US" sz="1800" b="1" dirty="0" smtClean="0">
                          <a:solidFill>
                            <a:srgbClr val="FFFF00"/>
                          </a:solidFill>
                          <a:effectLst/>
                        </a:rPr>
                        <a:t>1-7</a:t>
                      </a:r>
                      <a:endParaRPr lang="en-US" sz="1800" b="1" dirty="0" smtClean="0">
                        <a:solidFill>
                          <a:srgbClr val="FFFF00"/>
                        </a:solidFill>
                        <a:effectLst/>
                      </a:endParaRPr>
                    </a:p>
                    <a:p>
                      <a:pPr marL="0" marR="0" algn="ctr">
                        <a:spcBef>
                          <a:spcPts val="0"/>
                        </a:spcBef>
                        <a:spcAft>
                          <a:spcPts val="0"/>
                        </a:spcAft>
                      </a:pPr>
                      <a:r>
                        <a:rPr lang="en-US" sz="1800" b="1" dirty="0" smtClean="0">
                          <a:effectLst/>
                        </a:rPr>
                        <a:t>Sights </a:t>
                      </a:r>
                      <a:r>
                        <a:rPr lang="en-US" sz="1800" b="1" dirty="0" smtClean="0">
                          <a:effectLst/>
                        </a:rPr>
                        <a:t>/ </a:t>
                      </a:r>
                      <a:r>
                        <a:rPr lang="en-US" sz="1800" b="1" dirty="0" smtClean="0">
                          <a:effectLst/>
                        </a:rPr>
                        <a:t>Signs</a:t>
                      </a:r>
                      <a:endParaRPr lang="en-US" sz="1800" b="1" dirty="0">
                        <a:solidFill>
                          <a:srgbClr val="000000"/>
                        </a:solidFill>
                        <a:effectLst/>
                        <a:latin typeface="Helvetica"/>
                        <a:ea typeface="Helvetica"/>
                      </a:endParaRPr>
                    </a:p>
                  </a:txBody>
                  <a:tcPr marL="50800" marR="50800" marT="50800" marB="50800" anchor="ctr">
                    <a:solidFill>
                      <a:schemeClr val="accent1">
                        <a:lumMod val="60000"/>
                        <a:lumOff val="40000"/>
                      </a:schemeClr>
                    </a:solidFill>
                  </a:tcPr>
                </a:tc>
                <a:tc>
                  <a:txBody>
                    <a:bodyPr/>
                    <a:lstStyle/>
                    <a:p>
                      <a:pPr marL="0" marR="0" algn="ctr">
                        <a:spcBef>
                          <a:spcPts val="0"/>
                        </a:spcBef>
                        <a:spcAft>
                          <a:spcPts val="0"/>
                        </a:spcAft>
                      </a:pPr>
                      <a:r>
                        <a:rPr lang="en-US" sz="1800" b="1" dirty="0">
                          <a:effectLst/>
                        </a:rPr>
                        <a:t>Bible Reference</a:t>
                      </a:r>
                      <a:endParaRPr lang="en-US" sz="1800" b="1" dirty="0">
                        <a:solidFill>
                          <a:srgbClr val="000000"/>
                        </a:solidFill>
                        <a:effectLst/>
                        <a:latin typeface="Helvetica"/>
                        <a:ea typeface="Helvetica"/>
                      </a:endParaRPr>
                    </a:p>
                  </a:txBody>
                  <a:tcPr marL="50800" marR="50800" marT="50800" marB="50800" anchor="ctr">
                    <a:solidFill>
                      <a:schemeClr val="accent1">
                        <a:lumMod val="60000"/>
                        <a:lumOff val="40000"/>
                      </a:schemeClr>
                    </a:solidFill>
                  </a:tcPr>
                </a:tc>
                <a:tc>
                  <a:txBody>
                    <a:bodyPr/>
                    <a:lstStyle/>
                    <a:p>
                      <a:pPr marL="0" marR="0" algn="ctr">
                        <a:spcBef>
                          <a:spcPts val="0"/>
                        </a:spcBef>
                        <a:spcAft>
                          <a:spcPts val="0"/>
                        </a:spcAft>
                      </a:pPr>
                      <a:r>
                        <a:rPr lang="en-US" sz="1800" b="1" dirty="0">
                          <a:solidFill>
                            <a:srgbClr val="FFCCFF"/>
                          </a:solidFill>
                          <a:effectLst/>
                        </a:rPr>
                        <a:t>Clue</a:t>
                      </a:r>
                      <a:endParaRPr lang="en-US" sz="1800" b="1" dirty="0">
                        <a:solidFill>
                          <a:srgbClr val="FFCCFF"/>
                        </a:solidFill>
                        <a:effectLst/>
                        <a:latin typeface="Helvetica"/>
                        <a:ea typeface="Helvetica"/>
                      </a:endParaRPr>
                    </a:p>
                  </a:txBody>
                  <a:tcPr marL="50800" marR="50800" marT="50800" marB="50800" anchor="ctr">
                    <a:solidFill>
                      <a:schemeClr val="accent1">
                        <a:lumMod val="60000"/>
                        <a:lumOff val="40000"/>
                      </a:schemeClr>
                    </a:solidFill>
                  </a:tcPr>
                </a:tc>
                <a:tc>
                  <a:txBody>
                    <a:bodyPr/>
                    <a:lstStyle/>
                    <a:p>
                      <a:pPr marL="0" marR="0" algn="ctr">
                        <a:spcBef>
                          <a:spcPts val="0"/>
                        </a:spcBef>
                        <a:spcAft>
                          <a:spcPts val="0"/>
                        </a:spcAft>
                      </a:pPr>
                      <a:r>
                        <a:rPr lang="en-US" sz="1800" b="1" dirty="0">
                          <a:effectLst/>
                        </a:rPr>
                        <a:t>What did he see?</a:t>
                      </a:r>
                      <a:endParaRPr lang="en-US" sz="1800" b="1" dirty="0">
                        <a:solidFill>
                          <a:srgbClr val="000000"/>
                        </a:solidFill>
                        <a:effectLst/>
                        <a:latin typeface="Helvetica"/>
                        <a:ea typeface="Helvetica"/>
                      </a:endParaRPr>
                    </a:p>
                  </a:txBody>
                  <a:tcPr marL="50800" marR="50800" marT="50800" marB="50800" anchor="ctr">
                    <a:solidFill>
                      <a:schemeClr val="accent1">
                        <a:lumMod val="60000"/>
                        <a:lumOff val="40000"/>
                      </a:schemeClr>
                    </a:solidFill>
                  </a:tcPr>
                </a:tc>
                <a:tc>
                  <a:txBody>
                    <a:bodyPr/>
                    <a:lstStyle/>
                    <a:p>
                      <a:pPr marL="0" marR="0" algn="ctr">
                        <a:spcBef>
                          <a:spcPts val="0"/>
                        </a:spcBef>
                        <a:spcAft>
                          <a:spcPts val="0"/>
                        </a:spcAft>
                      </a:pPr>
                      <a:r>
                        <a:rPr lang="en-US" sz="1800" b="1" dirty="0" smtClean="0">
                          <a:effectLst/>
                        </a:rPr>
                        <a:t>Interpretation  </a:t>
                      </a:r>
                      <a:r>
                        <a:rPr lang="en-US" sz="1800" b="1" dirty="0" smtClean="0">
                          <a:effectLst/>
                        </a:rPr>
                        <a:t>Questions</a:t>
                      </a:r>
                      <a:endParaRPr lang="en-US" sz="1800" b="1" dirty="0">
                        <a:solidFill>
                          <a:srgbClr val="000000"/>
                        </a:solidFill>
                        <a:effectLst/>
                        <a:latin typeface="Helvetica"/>
                        <a:ea typeface="Helvetica"/>
                      </a:endParaRPr>
                    </a:p>
                  </a:txBody>
                  <a:tcPr marL="50800" marR="50800" marT="50800" marB="50800" anchor="ctr">
                    <a:solidFill>
                      <a:schemeClr val="accent1">
                        <a:lumMod val="60000"/>
                        <a:lumOff val="40000"/>
                      </a:schemeClr>
                    </a:solidFill>
                  </a:tcPr>
                </a:tc>
              </a:tr>
              <a:tr h="1225667">
                <a:tc>
                  <a:txBody>
                    <a:bodyPr/>
                    <a:lstStyle/>
                    <a:p>
                      <a:pPr marL="0" marR="0">
                        <a:spcBef>
                          <a:spcPts val="0"/>
                        </a:spcBef>
                        <a:spcAft>
                          <a:spcPts val="700"/>
                        </a:spcAft>
                      </a:pPr>
                      <a:r>
                        <a:rPr lang="en-US" sz="2000" b="1" dirty="0" smtClean="0">
                          <a:solidFill>
                            <a:srgbClr val="7030A0"/>
                          </a:solidFill>
                          <a:effectLst/>
                        </a:rPr>
                        <a:t># 1</a:t>
                      </a:r>
                      <a:endParaRPr lang="en-US" sz="2000" b="1" dirty="0">
                        <a:solidFill>
                          <a:srgbClr val="7030A0"/>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r>
                        <a:rPr lang="en-US" b="1" dirty="0" smtClean="0"/>
                        <a:t>11:19-12:17</a:t>
                      </a:r>
                      <a:endParaRPr lang="en-US" b="1" dirty="0"/>
                    </a:p>
                  </a:txBody>
                  <a:tcPr marL="50800" marR="50800" marT="50800" marB="50800">
                    <a:solidFill>
                      <a:srgbClr val="66FFFF"/>
                    </a:solidFill>
                  </a:tcPr>
                </a:tc>
                <a:tc>
                  <a:txBody>
                    <a:bodyPr/>
                    <a:lstStyle/>
                    <a:p>
                      <a:r>
                        <a:rPr lang="en-US" dirty="0" smtClean="0"/>
                        <a:t>“A great sign appeared …”</a:t>
                      </a:r>
                      <a:r>
                        <a:rPr lang="en-US" baseline="0" dirty="0" smtClean="0"/>
                        <a:t> “</a:t>
                      </a:r>
                      <a:r>
                        <a:rPr lang="en-US" dirty="0" smtClean="0"/>
                        <a:t>And another sign” (12:1,2) </a:t>
                      </a:r>
                      <a:endParaRPr lang="en-US" dirty="0"/>
                    </a:p>
                  </a:txBody>
                  <a:tcPr marL="50800" marR="50800" marT="50800" marB="50800">
                    <a:solidFill>
                      <a:srgbClr val="66FFFF"/>
                    </a:solidFill>
                  </a:tcPr>
                </a:tc>
                <a:tc>
                  <a:txBody>
                    <a:bodyPr/>
                    <a:lstStyle/>
                    <a:p>
                      <a:r>
                        <a:rPr lang="en-US" dirty="0" smtClean="0"/>
                        <a:t>A woman clothed with the sun, with the moon</a:t>
                      </a:r>
                      <a:r>
                        <a:rPr lang="en-US" baseline="0" dirty="0" smtClean="0"/>
                        <a:t> and stars under her feet… a crown of 12 stars on her head</a:t>
                      </a:r>
                    </a:p>
                    <a:p>
                      <a:r>
                        <a:rPr lang="en-US" baseline="0" dirty="0" smtClean="0"/>
                        <a:t>A great red dragon with 7 heads, 10 horns and 7 crowns</a:t>
                      </a:r>
                      <a:endParaRPr lang="en-US" dirty="0"/>
                    </a:p>
                  </a:txBody>
                  <a:tcPr marL="50800" marR="50800" marT="50800" marB="50800">
                    <a:solidFill>
                      <a:srgbClr val="66FFFF"/>
                    </a:solidFill>
                  </a:tcPr>
                </a:tc>
                <a:tc>
                  <a:txBody>
                    <a:bodyPr/>
                    <a:lstStyle/>
                    <a:p>
                      <a:r>
                        <a:rPr lang="en-US" dirty="0" smtClean="0"/>
                        <a:t>What</a:t>
                      </a:r>
                      <a:r>
                        <a:rPr lang="en-US" baseline="0" dirty="0" smtClean="0"/>
                        <a:t> does the d</a:t>
                      </a:r>
                      <a:r>
                        <a:rPr lang="en-US" dirty="0" smtClean="0"/>
                        <a:t>escription represent?</a:t>
                      </a:r>
                    </a:p>
                    <a:p>
                      <a:r>
                        <a:rPr lang="en-US" dirty="0" smtClean="0"/>
                        <a:t>What is the relationship of the woman</a:t>
                      </a:r>
                      <a:r>
                        <a:rPr lang="en-US" baseline="0" dirty="0" smtClean="0"/>
                        <a:t> and the dragon?</a:t>
                      </a:r>
                      <a:endParaRPr lang="en-US" dirty="0"/>
                    </a:p>
                  </a:txBody>
                  <a:tcPr marL="50800" marR="50800" marT="50800" marB="50800">
                    <a:solidFill>
                      <a:srgbClr val="66FFFF"/>
                    </a:solidFill>
                  </a:tcPr>
                </a:tc>
              </a:tr>
              <a:tr h="1087576">
                <a:tc>
                  <a:txBody>
                    <a:bodyPr/>
                    <a:lstStyle/>
                    <a:p>
                      <a:pPr marL="0" marR="0">
                        <a:spcBef>
                          <a:spcPts val="0"/>
                        </a:spcBef>
                        <a:spcAft>
                          <a:spcPts val="700"/>
                        </a:spcAft>
                      </a:pPr>
                      <a:r>
                        <a:rPr lang="en-US" sz="2000" b="1" dirty="0" smtClean="0">
                          <a:solidFill>
                            <a:srgbClr val="0000FF"/>
                          </a:solidFill>
                          <a:effectLst/>
                        </a:rPr>
                        <a:t># 2</a:t>
                      </a:r>
                      <a:endParaRPr lang="en-US" sz="2000" b="1" dirty="0">
                        <a:solidFill>
                          <a:srgbClr val="0000FF"/>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pPr marL="0" marR="0" algn="ctr">
                        <a:spcBef>
                          <a:spcPts val="0"/>
                        </a:spcBef>
                        <a:spcAft>
                          <a:spcPts val="0"/>
                        </a:spcAft>
                      </a:pPr>
                      <a:r>
                        <a:rPr lang="en-US" sz="1800" b="1" dirty="0">
                          <a:effectLst/>
                        </a:rPr>
                        <a:t>13:1-10</a:t>
                      </a:r>
                      <a:endParaRPr lang="en-US" sz="1800" b="1"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“And I saw” (13:1)</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effectLst/>
                        </a:rPr>
                        <a:t>A </a:t>
                      </a:r>
                      <a:r>
                        <a:rPr lang="en-US" sz="1800" dirty="0">
                          <a:effectLst/>
                        </a:rPr>
                        <a:t>beast rising out of the sea</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effectLst/>
                        </a:rPr>
                        <a:t>What does this beast represent?</a:t>
                      </a:r>
                      <a:endParaRPr lang="en-US" sz="1800" dirty="0">
                        <a:solidFill>
                          <a:srgbClr val="000000"/>
                        </a:solidFill>
                        <a:effectLst/>
                        <a:latin typeface="Helvetica"/>
                        <a:ea typeface="Helvetica"/>
                      </a:endParaRPr>
                    </a:p>
                  </a:txBody>
                  <a:tcPr marL="50800" marR="50800" marT="50800" marB="50800">
                    <a:solidFill>
                      <a:srgbClr val="66FFFF"/>
                    </a:solidFill>
                  </a:tcPr>
                </a:tc>
              </a:tr>
              <a:tr h="1100159">
                <a:tc>
                  <a:txBody>
                    <a:bodyPr/>
                    <a:lstStyle/>
                    <a:p>
                      <a:pPr marL="0" marR="0">
                        <a:spcBef>
                          <a:spcPts val="0"/>
                        </a:spcBef>
                        <a:spcAft>
                          <a:spcPts val="700"/>
                        </a:spcAft>
                      </a:pPr>
                      <a:r>
                        <a:rPr lang="en-US" sz="2000" b="1" dirty="0" smtClean="0">
                          <a:solidFill>
                            <a:srgbClr val="FF3399"/>
                          </a:solidFill>
                          <a:effectLst/>
                        </a:rPr>
                        <a:t># 3</a:t>
                      </a:r>
                      <a:endParaRPr lang="en-US" sz="2000" b="1" dirty="0">
                        <a:solidFill>
                          <a:srgbClr val="FF3399"/>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pPr marL="0" marR="0" algn="ctr">
                        <a:spcBef>
                          <a:spcPts val="0"/>
                        </a:spcBef>
                        <a:spcAft>
                          <a:spcPts val="0"/>
                        </a:spcAft>
                      </a:pPr>
                      <a:r>
                        <a:rPr lang="en-US" sz="1800" b="1" dirty="0">
                          <a:effectLst/>
                        </a:rPr>
                        <a:t>13:11-18</a:t>
                      </a:r>
                      <a:endParaRPr lang="en-US" sz="1800" b="1"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“Then I saw” (13:11)</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Another </a:t>
                      </a:r>
                      <a:r>
                        <a:rPr lang="en-US" sz="1800" dirty="0" smtClean="0">
                          <a:effectLst/>
                        </a:rPr>
                        <a:t>beast </a:t>
                      </a:r>
                      <a:r>
                        <a:rPr lang="en-US" sz="1800" dirty="0">
                          <a:effectLst/>
                        </a:rPr>
                        <a:t>arose from the earth</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effectLst/>
                        </a:rPr>
                        <a:t>What is the relationship between the two beasts?</a:t>
                      </a:r>
                    </a:p>
                    <a:p>
                      <a:pPr marL="0" marR="0">
                        <a:spcBef>
                          <a:spcPts val="0"/>
                        </a:spcBef>
                        <a:spcAft>
                          <a:spcPts val="0"/>
                        </a:spcAft>
                      </a:pPr>
                      <a:r>
                        <a:rPr lang="en-US" sz="1800" baseline="0" dirty="0" smtClean="0">
                          <a:effectLst/>
                        </a:rPr>
                        <a:t> </a:t>
                      </a:r>
                      <a:r>
                        <a:rPr lang="en-US" sz="1800" dirty="0" smtClean="0">
                          <a:effectLst/>
                        </a:rPr>
                        <a:t>What </a:t>
                      </a:r>
                      <a:r>
                        <a:rPr lang="en-US" sz="1800" dirty="0">
                          <a:effectLst/>
                        </a:rPr>
                        <a:t>is </a:t>
                      </a:r>
                      <a:r>
                        <a:rPr lang="en-US" sz="1800" dirty="0" smtClean="0">
                          <a:effectLst/>
                        </a:rPr>
                        <a:t>the</a:t>
                      </a:r>
                      <a:r>
                        <a:rPr lang="en-US" sz="1800" baseline="0" dirty="0" smtClean="0">
                          <a:effectLst/>
                        </a:rPr>
                        <a:t> number </a:t>
                      </a:r>
                      <a:r>
                        <a:rPr lang="en-US" sz="1800" dirty="0" smtClean="0">
                          <a:effectLst/>
                        </a:rPr>
                        <a:t>666</a:t>
                      </a:r>
                      <a:r>
                        <a:rPr lang="en-US" sz="1800" dirty="0">
                          <a:effectLst/>
                        </a:rPr>
                        <a:t>?</a:t>
                      </a:r>
                      <a:endParaRPr lang="en-US" sz="1800" dirty="0">
                        <a:solidFill>
                          <a:srgbClr val="000000"/>
                        </a:solidFill>
                        <a:effectLst/>
                        <a:latin typeface="Helvetica"/>
                        <a:ea typeface="Helvetica"/>
                      </a:endParaRPr>
                    </a:p>
                  </a:txBody>
                  <a:tcPr marL="50800" marR="50800" marT="50800" marB="50800">
                    <a:solidFill>
                      <a:srgbClr val="66FFFF"/>
                    </a:solidFill>
                  </a:tcPr>
                </a:tc>
              </a:tr>
              <a:tr h="1225667">
                <a:tc>
                  <a:txBody>
                    <a:bodyPr/>
                    <a:lstStyle/>
                    <a:p>
                      <a:pPr marL="0" marR="0">
                        <a:spcBef>
                          <a:spcPts val="0"/>
                        </a:spcBef>
                        <a:spcAft>
                          <a:spcPts val="700"/>
                        </a:spcAft>
                      </a:pPr>
                      <a:r>
                        <a:rPr lang="en-US" sz="2000" b="1" dirty="0">
                          <a:solidFill>
                            <a:srgbClr val="008000"/>
                          </a:solidFill>
                          <a:effectLst/>
                        </a:rPr>
                        <a:t># </a:t>
                      </a:r>
                      <a:r>
                        <a:rPr lang="en-US" sz="2000" b="1" dirty="0" smtClean="0">
                          <a:solidFill>
                            <a:srgbClr val="008000"/>
                          </a:solidFill>
                          <a:effectLst/>
                        </a:rPr>
                        <a:t>4</a:t>
                      </a:r>
                      <a:endParaRPr lang="en-US" sz="2000" b="1" dirty="0">
                        <a:solidFill>
                          <a:srgbClr val="008000"/>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pPr marL="0" marR="0" algn="ctr">
                        <a:spcBef>
                          <a:spcPts val="0"/>
                        </a:spcBef>
                        <a:spcAft>
                          <a:spcPts val="0"/>
                        </a:spcAft>
                      </a:pPr>
                      <a:r>
                        <a:rPr lang="en-US" sz="1800" b="1" dirty="0">
                          <a:effectLst/>
                        </a:rPr>
                        <a:t>14:1-5</a:t>
                      </a:r>
                      <a:endParaRPr lang="en-US" sz="1800" b="1"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“Then I looked, and lo” (14:1)</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The lamb and </a:t>
                      </a:r>
                      <a:r>
                        <a:rPr lang="en-US" sz="1800" dirty="0" smtClean="0">
                          <a:effectLst/>
                        </a:rPr>
                        <a:t>144,000</a:t>
                      </a:r>
                      <a:r>
                        <a:rPr lang="en-US" sz="1800" baseline="0" dirty="0" smtClean="0">
                          <a:effectLst/>
                        </a:rPr>
                        <a:t> </a:t>
                      </a:r>
                      <a:r>
                        <a:rPr lang="en-US" sz="1800" dirty="0" smtClean="0">
                          <a:effectLst/>
                        </a:rPr>
                        <a:t>followers</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 </a:t>
                      </a:r>
                      <a:r>
                        <a:rPr lang="en-US" sz="1800" dirty="0" smtClean="0">
                          <a:effectLst/>
                        </a:rPr>
                        <a:t>Who are the 144,000?  What is the significance of the ‘new song’ that they sing?</a:t>
                      </a:r>
                      <a:endParaRPr lang="en-US" sz="1800" dirty="0">
                        <a:effectLst/>
                        <a:latin typeface="Times New Roman"/>
                        <a:ea typeface="Arial Unicode MS"/>
                      </a:endParaRPr>
                    </a:p>
                  </a:txBody>
                  <a:tcPr marL="50800" marR="50800" marT="50800" marB="50800">
                    <a:solidFill>
                      <a:srgbClr val="66FFFF"/>
                    </a:solidFill>
                  </a:tcPr>
                </a:tc>
              </a:tr>
              <a:tr h="1225667">
                <a:tc>
                  <a:txBody>
                    <a:bodyPr/>
                    <a:lstStyle/>
                    <a:p>
                      <a:pPr marL="0" marR="0">
                        <a:spcBef>
                          <a:spcPts val="0"/>
                        </a:spcBef>
                        <a:spcAft>
                          <a:spcPts val="700"/>
                        </a:spcAft>
                      </a:pPr>
                      <a:r>
                        <a:rPr lang="en-US" sz="2000" b="1" dirty="0" smtClean="0">
                          <a:solidFill>
                            <a:schemeClr val="accent4">
                              <a:lumMod val="75000"/>
                            </a:schemeClr>
                          </a:solidFill>
                          <a:effectLst/>
                        </a:rPr>
                        <a:t># 5</a:t>
                      </a:r>
                      <a:endParaRPr lang="en-US" sz="2000" b="1" dirty="0">
                        <a:solidFill>
                          <a:schemeClr val="accent4">
                            <a:lumMod val="75000"/>
                          </a:schemeClr>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pPr marL="0" marR="0" algn="ctr">
                        <a:spcBef>
                          <a:spcPts val="0"/>
                        </a:spcBef>
                        <a:spcAft>
                          <a:spcPts val="0"/>
                        </a:spcAft>
                      </a:pPr>
                      <a:r>
                        <a:rPr lang="en-US" sz="1800" b="1" dirty="0">
                          <a:effectLst/>
                        </a:rPr>
                        <a:t>14:6-13</a:t>
                      </a:r>
                      <a:endParaRPr lang="en-US" sz="1800" b="1"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“Then I saw” (14:6)</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effectLst/>
                        </a:rPr>
                        <a:t>The 3 </a:t>
                      </a:r>
                      <a:r>
                        <a:rPr lang="en-US" sz="1800" dirty="0">
                          <a:effectLst/>
                        </a:rPr>
                        <a:t>angels and their messages</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effectLst/>
                          <a:latin typeface="+mn-lt"/>
                        </a:rPr>
                        <a:t>What kind</a:t>
                      </a:r>
                      <a:r>
                        <a:rPr lang="en-US" sz="1800" baseline="0" dirty="0" smtClean="0">
                          <a:effectLst/>
                          <a:latin typeface="+mn-lt"/>
                        </a:rPr>
                        <a:t> of</a:t>
                      </a:r>
                      <a:r>
                        <a:rPr lang="en-US" sz="1800" dirty="0" smtClean="0">
                          <a:effectLst/>
                          <a:latin typeface="+mn-lt"/>
                        </a:rPr>
                        <a:t> judgment</a:t>
                      </a:r>
                      <a:r>
                        <a:rPr lang="en-US" sz="1800" baseline="0" dirty="0" smtClean="0">
                          <a:effectLst/>
                          <a:latin typeface="+mn-lt"/>
                        </a:rPr>
                        <a:t> is spoken by the 3 angels?</a:t>
                      </a:r>
                      <a:r>
                        <a:rPr lang="en-US" sz="1800" dirty="0">
                          <a:effectLst/>
                          <a:latin typeface="+mn-lt"/>
                        </a:rPr>
                        <a:t> </a:t>
                      </a:r>
                      <a:endParaRPr lang="en-US" sz="1800" dirty="0" smtClean="0">
                        <a:effectLst/>
                        <a:latin typeface="+mn-lt"/>
                      </a:endParaRPr>
                    </a:p>
                    <a:p>
                      <a:pPr marL="0" marR="0">
                        <a:spcBef>
                          <a:spcPts val="0"/>
                        </a:spcBef>
                        <a:spcAft>
                          <a:spcPts val="0"/>
                        </a:spcAft>
                      </a:pPr>
                      <a:r>
                        <a:rPr lang="en-US" sz="1800" dirty="0" smtClean="0">
                          <a:effectLst/>
                          <a:latin typeface="+mn-lt"/>
                          <a:ea typeface="Arial Unicode MS"/>
                        </a:rPr>
                        <a:t>And</a:t>
                      </a:r>
                      <a:r>
                        <a:rPr lang="en-US" sz="1800" baseline="0" dirty="0" smtClean="0">
                          <a:effectLst/>
                          <a:latin typeface="+mn-lt"/>
                          <a:ea typeface="Arial Unicode MS"/>
                        </a:rPr>
                        <a:t> w</a:t>
                      </a:r>
                      <a:r>
                        <a:rPr lang="en-US" sz="1800" dirty="0" smtClean="0">
                          <a:effectLst/>
                          <a:latin typeface="+mn-lt"/>
                          <a:ea typeface="Arial Unicode MS"/>
                        </a:rPr>
                        <a:t>hat is the mark of</a:t>
                      </a:r>
                      <a:r>
                        <a:rPr lang="en-US" sz="1800" baseline="0" dirty="0" smtClean="0">
                          <a:effectLst/>
                          <a:latin typeface="+mn-lt"/>
                          <a:ea typeface="Arial Unicode MS"/>
                        </a:rPr>
                        <a:t> the beast?</a:t>
                      </a:r>
                      <a:endParaRPr lang="en-US" sz="1800" dirty="0">
                        <a:effectLst/>
                        <a:latin typeface="+mn-lt"/>
                        <a:ea typeface="Arial Unicode MS"/>
                      </a:endParaRPr>
                    </a:p>
                  </a:txBody>
                  <a:tcPr marL="50800" marR="50800" marT="50800" marB="50800">
                    <a:solidFill>
                      <a:srgbClr val="66FFFF"/>
                    </a:solidFill>
                  </a:tcPr>
                </a:tc>
              </a:tr>
              <a:tr h="1214108">
                <a:tc>
                  <a:txBody>
                    <a:bodyPr/>
                    <a:lstStyle/>
                    <a:p>
                      <a:pPr marL="0" marR="0">
                        <a:spcBef>
                          <a:spcPts val="0"/>
                        </a:spcBef>
                        <a:spcAft>
                          <a:spcPts val="700"/>
                        </a:spcAft>
                      </a:pPr>
                      <a:r>
                        <a:rPr lang="en-US" sz="2000" b="1" dirty="0">
                          <a:solidFill>
                            <a:srgbClr val="FF0000"/>
                          </a:solidFill>
                          <a:effectLst/>
                        </a:rPr>
                        <a:t># </a:t>
                      </a:r>
                      <a:r>
                        <a:rPr lang="en-US" sz="2000" b="1" dirty="0" smtClean="0">
                          <a:solidFill>
                            <a:srgbClr val="FF0000"/>
                          </a:solidFill>
                          <a:effectLst/>
                        </a:rPr>
                        <a:t>6</a:t>
                      </a:r>
                      <a:endParaRPr lang="en-US" sz="2000" b="1" dirty="0">
                        <a:solidFill>
                          <a:srgbClr val="FF0000"/>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pPr marL="0" marR="0" algn="ctr">
                        <a:spcBef>
                          <a:spcPts val="0"/>
                        </a:spcBef>
                        <a:spcAft>
                          <a:spcPts val="0"/>
                        </a:spcAft>
                      </a:pPr>
                      <a:r>
                        <a:rPr lang="en-US" sz="1800" b="1" dirty="0">
                          <a:effectLst/>
                        </a:rPr>
                        <a:t>14:14-20</a:t>
                      </a:r>
                      <a:endParaRPr lang="en-US" sz="1800" b="1"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“Then I looked, and lo” (14:14)</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a:effectLst/>
                        </a:rPr>
                        <a:t>The throne and angels sent forth</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solidFill>
                            <a:srgbClr val="000000"/>
                          </a:solidFill>
                          <a:effectLst/>
                          <a:latin typeface="Helvetica"/>
                          <a:ea typeface="Helvetica"/>
                        </a:rPr>
                        <a:t>What</a:t>
                      </a:r>
                      <a:r>
                        <a:rPr lang="en-US" sz="1800" baseline="0" dirty="0" smtClean="0">
                          <a:solidFill>
                            <a:srgbClr val="000000"/>
                          </a:solidFill>
                          <a:effectLst/>
                          <a:latin typeface="Helvetica"/>
                          <a:ea typeface="Helvetica"/>
                        </a:rPr>
                        <a:t> is being reaped in each of the harvests? </a:t>
                      </a:r>
                    </a:p>
                    <a:p>
                      <a:pPr marL="0" marR="0">
                        <a:spcBef>
                          <a:spcPts val="0"/>
                        </a:spcBef>
                        <a:spcAft>
                          <a:spcPts val="0"/>
                        </a:spcAft>
                      </a:pPr>
                      <a:r>
                        <a:rPr lang="en-US" sz="1800" baseline="0" dirty="0" smtClean="0">
                          <a:solidFill>
                            <a:srgbClr val="000000"/>
                          </a:solidFill>
                          <a:effectLst/>
                          <a:latin typeface="Helvetica"/>
                          <a:ea typeface="Helvetica"/>
                        </a:rPr>
                        <a:t>Who is the son of man spoken of here?</a:t>
                      </a:r>
                    </a:p>
                  </a:txBody>
                  <a:tcPr marL="50800" marR="50800" marT="50800" marB="50800">
                    <a:solidFill>
                      <a:srgbClr val="66FFFF"/>
                    </a:solidFill>
                  </a:tcPr>
                </a:tc>
              </a:tr>
              <a:tr h="1225667">
                <a:tc>
                  <a:txBody>
                    <a:bodyPr/>
                    <a:lstStyle/>
                    <a:p>
                      <a:pPr marL="0" marR="0">
                        <a:spcBef>
                          <a:spcPts val="0"/>
                        </a:spcBef>
                        <a:spcAft>
                          <a:spcPts val="700"/>
                        </a:spcAft>
                      </a:pPr>
                      <a:r>
                        <a:rPr lang="en-US" sz="2000" b="1" dirty="0">
                          <a:solidFill>
                            <a:srgbClr val="0070C0"/>
                          </a:solidFill>
                          <a:effectLst/>
                        </a:rPr>
                        <a:t># </a:t>
                      </a:r>
                      <a:r>
                        <a:rPr lang="en-US" sz="2000" b="1" dirty="0" smtClean="0">
                          <a:solidFill>
                            <a:srgbClr val="0070C0"/>
                          </a:solidFill>
                          <a:effectLst/>
                        </a:rPr>
                        <a:t>7</a:t>
                      </a:r>
                      <a:endParaRPr lang="en-US" sz="2000" b="1" dirty="0">
                        <a:solidFill>
                          <a:srgbClr val="0070C0"/>
                        </a:solidFill>
                        <a:effectLst/>
                      </a:endParaRPr>
                    </a:p>
                    <a:p>
                      <a:pPr marL="0" marR="0">
                        <a:spcBef>
                          <a:spcPts val="0"/>
                        </a:spcBef>
                        <a:spcAft>
                          <a:spcPts val="700"/>
                        </a:spcAft>
                      </a:pPr>
                      <a:r>
                        <a:rPr lang="en-US" sz="2000" b="1" dirty="0" smtClean="0">
                          <a:effectLst/>
                        </a:rPr>
                        <a:t>Sight</a:t>
                      </a:r>
                      <a:r>
                        <a:rPr lang="en-US" sz="2000" b="1" baseline="0" dirty="0" smtClean="0">
                          <a:effectLst/>
                        </a:rPr>
                        <a:t> </a:t>
                      </a:r>
                      <a:r>
                        <a:rPr lang="en-US" sz="2000" b="1" dirty="0" smtClean="0">
                          <a:effectLst/>
                        </a:rPr>
                        <a:t>/ Sign</a:t>
                      </a:r>
                      <a:endParaRPr lang="en-US" sz="2000" b="1" dirty="0">
                        <a:solidFill>
                          <a:srgbClr val="000000"/>
                        </a:solidFill>
                        <a:effectLst/>
                        <a:latin typeface="Helvetica"/>
                        <a:ea typeface="Helvetica"/>
                      </a:endParaRPr>
                    </a:p>
                  </a:txBody>
                  <a:tcPr marL="50800" marR="50800" marT="50800" marB="50800">
                    <a:solidFill>
                      <a:schemeClr val="accent1">
                        <a:lumMod val="20000"/>
                        <a:lumOff val="80000"/>
                      </a:schemeClr>
                    </a:solidFill>
                  </a:tcPr>
                </a:tc>
                <a:tc>
                  <a:txBody>
                    <a:bodyPr/>
                    <a:lstStyle/>
                    <a:p>
                      <a:pPr marL="0" marR="0" algn="ctr">
                        <a:spcBef>
                          <a:spcPts val="0"/>
                        </a:spcBef>
                        <a:spcAft>
                          <a:spcPts val="0"/>
                        </a:spcAft>
                      </a:pPr>
                      <a:r>
                        <a:rPr lang="en-US" sz="1800" b="1" dirty="0" smtClean="0">
                          <a:effectLst/>
                        </a:rPr>
                        <a:t>15:1-4</a:t>
                      </a:r>
                      <a:endParaRPr lang="en-US" sz="1800" b="1" dirty="0">
                        <a:solidFill>
                          <a:srgbClr val="000000"/>
                        </a:solidFill>
                        <a:effectLst/>
                        <a:latin typeface="Helvetica"/>
                        <a:ea typeface="Helvetica"/>
                      </a:endParaRPr>
                    </a:p>
                  </a:txBody>
                  <a:tcPr marL="50800" marR="50800" marT="50800" marB="50800">
                    <a:solidFill>
                      <a:srgbClr val="66FFFF"/>
                    </a:solidFill>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1800" dirty="0" smtClean="0">
                          <a:effectLst/>
                        </a:rPr>
                        <a:t>“Then I saw” (15:1)</a:t>
                      </a:r>
                      <a:endParaRPr lang="en-US" sz="1800" dirty="0" smtClean="0">
                        <a:solidFill>
                          <a:srgbClr val="000000"/>
                        </a:solidFill>
                        <a:effectLst/>
                        <a:latin typeface="Helvetica"/>
                        <a:ea typeface="Helvetica"/>
                      </a:endParaRPr>
                    </a:p>
                    <a:p>
                      <a:pPr marL="0" marR="0">
                        <a:spcBef>
                          <a:spcPts val="0"/>
                        </a:spcBef>
                        <a:spcAft>
                          <a:spcPts val="0"/>
                        </a:spcAft>
                      </a:pPr>
                      <a:r>
                        <a:rPr lang="en-US" sz="1800" dirty="0" smtClean="0">
                          <a:effectLst/>
                        </a:rPr>
                        <a:t>“</a:t>
                      </a:r>
                      <a:r>
                        <a:rPr lang="en-US" sz="1800" dirty="0">
                          <a:effectLst/>
                        </a:rPr>
                        <a:t>And I saw” (15:2)</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1800" dirty="0" smtClean="0">
                          <a:effectLst/>
                        </a:rPr>
                        <a:t>A preview of warning and</a:t>
                      </a:r>
                      <a:endParaRPr lang="en-US" sz="1800" dirty="0" smtClean="0">
                        <a:solidFill>
                          <a:srgbClr val="000000"/>
                        </a:solidFill>
                        <a:effectLst/>
                        <a:latin typeface="Helvetica"/>
                        <a:ea typeface="Helvetica"/>
                      </a:endParaRPr>
                    </a:p>
                    <a:p>
                      <a:pPr marL="0" marR="0">
                        <a:spcBef>
                          <a:spcPts val="0"/>
                        </a:spcBef>
                        <a:spcAft>
                          <a:spcPts val="0"/>
                        </a:spcAft>
                      </a:pPr>
                      <a:r>
                        <a:rPr lang="en-US" sz="1800" dirty="0" smtClean="0">
                          <a:effectLst/>
                        </a:rPr>
                        <a:t>the </a:t>
                      </a:r>
                      <a:r>
                        <a:rPr lang="en-US" sz="1800" dirty="0">
                          <a:effectLst/>
                        </a:rPr>
                        <a:t>song of victory</a:t>
                      </a:r>
                      <a:endParaRPr lang="en-US" sz="1800" dirty="0">
                        <a:solidFill>
                          <a:srgbClr val="000000"/>
                        </a:solidFill>
                        <a:effectLst/>
                        <a:latin typeface="Helvetica"/>
                        <a:ea typeface="Helvetica"/>
                      </a:endParaRPr>
                    </a:p>
                  </a:txBody>
                  <a:tcPr marL="50800" marR="50800" marT="50800" marB="50800">
                    <a:solidFill>
                      <a:srgbClr val="66FFFF"/>
                    </a:solidFill>
                  </a:tcPr>
                </a:tc>
                <a:tc>
                  <a:txBody>
                    <a:bodyPr/>
                    <a:lstStyle/>
                    <a:p>
                      <a:pPr marL="0" marR="0">
                        <a:spcBef>
                          <a:spcPts val="0"/>
                        </a:spcBef>
                        <a:spcAft>
                          <a:spcPts val="0"/>
                        </a:spcAft>
                      </a:pPr>
                      <a:r>
                        <a:rPr lang="en-US" sz="1800" dirty="0" smtClean="0">
                          <a:effectLst/>
                        </a:rPr>
                        <a:t>What is significance of the song as it relates to the 7 bowls of wrath?</a:t>
                      </a:r>
                      <a:r>
                        <a:rPr lang="en-US" sz="1800" dirty="0">
                          <a:effectLst/>
                        </a:rPr>
                        <a:t> </a:t>
                      </a:r>
                      <a:endParaRPr lang="en-US" sz="1800" dirty="0">
                        <a:effectLst/>
                        <a:latin typeface="Times New Roman"/>
                        <a:ea typeface="Arial Unicode MS"/>
                      </a:endParaRPr>
                    </a:p>
                  </a:txBody>
                  <a:tcPr marL="50800" marR="50800" marT="50800" marB="50800">
                    <a:solidFill>
                      <a:srgbClr val="66FFFF"/>
                    </a:solidFill>
                  </a:tcPr>
                </a:tc>
              </a:tr>
            </a:tbl>
          </a:graphicData>
        </a:graphic>
      </p:graphicFrame>
      <p:sp>
        <p:nvSpPr>
          <p:cNvPr id="3" name="Oval 2"/>
          <p:cNvSpPr/>
          <p:nvPr/>
        </p:nvSpPr>
        <p:spPr>
          <a:xfrm>
            <a:off x="-200024" y="1990014"/>
            <a:ext cx="1731598" cy="1702316"/>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SCENE #4</a:t>
            </a:r>
          </a:p>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Oval 4"/>
          <p:cNvSpPr/>
          <p:nvPr/>
        </p:nvSpPr>
        <p:spPr>
          <a:xfrm>
            <a:off x="-200024" y="7743114"/>
            <a:ext cx="1731598" cy="1702316"/>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i="0" u="none" strike="noStrike" cap="none" spc="0" normalizeH="0" baseline="0" dirty="0" smtClean="0">
                <a:ln>
                  <a:noFill/>
                </a:ln>
                <a:solidFill>
                  <a:srgbClr val="FFC000"/>
                </a:solidFill>
                <a:effectLst/>
                <a:uFillTx/>
                <a:latin typeface="+mn-lt"/>
                <a:ea typeface="+mn-ea"/>
                <a:cs typeface="+mn-cs"/>
                <a:sym typeface="Helvetica Light"/>
              </a:rPr>
              <a:t>Drama</a:t>
            </a:r>
          </a:p>
          <a:p>
            <a:pPr marL="0" marR="0" indent="0" algn="ctr" defTabSz="584200" rtl="0" fontAlgn="auto" latinLnBrk="1" hangingPunct="0">
              <a:lnSpc>
                <a:spcPct val="100000"/>
              </a:lnSpc>
              <a:spcBef>
                <a:spcPts val="0"/>
              </a:spcBef>
              <a:spcAft>
                <a:spcPts val="0"/>
              </a:spcAft>
              <a:buClrTx/>
              <a:buSzTx/>
              <a:buFontTx/>
              <a:buNone/>
              <a:tabLst/>
            </a:pPr>
            <a:r>
              <a:rPr lang="en-US" sz="2400" dirty="0" smtClean="0">
                <a:solidFill>
                  <a:srgbClr val="FFC000"/>
                </a:solidFill>
              </a:rPr>
              <a:t>of</a:t>
            </a:r>
            <a:r>
              <a:rPr kumimoji="0" lang="en-US" sz="2400" i="0" u="none" strike="noStrike" cap="none" spc="0" normalizeH="0" dirty="0" smtClean="0">
                <a:ln>
                  <a:noFill/>
                </a:ln>
                <a:solidFill>
                  <a:srgbClr val="FFC000"/>
                </a:solidFill>
                <a:effectLst/>
                <a:uFillTx/>
                <a:latin typeface="+mn-lt"/>
                <a:ea typeface="+mn-ea"/>
                <a:cs typeface="+mn-cs"/>
                <a:sym typeface="Helvetica Light"/>
              </a:rPr>
              <a:t> </a:t>
            </a:r>
          </a:p>
          <a:p>
            <a:pPr marL="0" marR="0" indent="0" algn="ctr" defTabSz="584200" rtl="0" fontAlgn="auto" latinLnBrk="1" hangingPunct="0">
              <a:lnSpc>
                <a:spcPct val="100000"/>
              </a:lnSpc>
              <a:spcBef>
                <a:spcPts val="0"/>
              </a:spcBef>
              <a:spcAft>
                <a:spcPts val="0"/>
              </a:spcAft>
              <a:buClrTx/>
              <a:buSzTx/>
              <a:buFontTx/>
              <a:buNone/>
              <a:tabLst/>
            </a:pPr>
            <a:r>
              <a:rPr kumimoji="0" lang="en-US" sz="2400" i="0" u="none" strike="noStrike" cap="none" spc="0" normalizeH="0" dirty="0" smtClean="0">
                <a:ln>
                  <a:noFill/>
                </a:ln>
                <a:solidFill>
                  <a:srgbClr val="FFC000"/>
                </a:solidFill>
                <a:effectLst/>
                <a:uFillTx/>
                <a:latin typeface="+mn-lt"/>
                <a:ea typeface="+mn-ea"/>
                <a:cs typeface="+mn-cs"/>
                <a:sym typeface="Helvetica Light"/>
              </a:rPr>
              <a:t>History</a:t>
            </a:r>
            <a:endParaRPr kumimoji="0" lang="en-US" sz="2400" i="0" u="none" strike="noStrike" cap="none" spc="0" normalizeH="0" baseline="0" dirty="0">
              <a:ln>
                <a:noFill/>
              </a:ln>
              <a:solidFill>
                <a:srgbClr val="FFC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779362" y="1484532"/>
            <a:ext cx="10881178" cy="9294852"/>
          </a:xfrm>
          <a:prstGeom prst="rect">
            <a:avLst/>
          </a:prstGeom>
        </p:spPr>
        <p:txBody>
          <a:bodyPr wrap="square">
            <a:spAutoFit/>
          </a:bodyPr>
          <a:lstStyle/>
          <a:p>
            <a:pPr algn="l">
              <a:spcBef>
                <a:spcPts val="2400"/>
              </a:spcBef>
            </a:pPr>
            <a:r>
              <a:rPr lang="en-US" sz="3200" b="1" dirty="0"/>
              <a:t>1</a:t>
            </a:r>
            <a:r>
              <a:rPr lang="en-US" sz="3200" b="1" baseline="30000" dirty="0"/>
              <a:t>st</a:t>
            </a:r>
            <a:r>
              <a:rPr lang="en-US" sz="3200" b="1" dirty="0"/>
              <a:t> Sign:</a:t>
            </a:r>
            <a:r>
              <a:rPr lang="en-US" sz="3200" dirty="0"/>
              <a:t> The conflict of the </a:t>
            </a:r>
            <a:r>
              <a:rPr lang="en-US" sz="3200" dirty="0" smtClean="0"/>
              <a:t>dragon </a:t>
            </a:r>
            <a:r>
              <a:rPr lang="en-US" sz="3200" dirty="0"/>
              <a:t>with the woman and </a:t>
            </a:r>
            <a:r>
              <a:rPr lang="en-US" sz="3200" dirty="0" smtClean="0"/>
              <a:t>				her </a:t>
            </a:r>
            <a:r>
              <a:rPr lang="en-US" sz="3200" dirty="0"/>
              <a:t>seed </a:t>
            </a:r>
            <a:r>
              <a:rPr lang="en-US" sz="3200" dirty="0" smtClean="0">
                <a:solidFill>
                  <a:srgbClr val="FF0000"/>
                </a:solidFill>
              </a:rPr>
              <a:t>(12:1-17)</a:t>
            </a:r>
          </a:p>
          <a:p>
            <a:pPr algn="l">
              <a:spcBef>
                <a:spcPts val="2400"/>
              </a:spcBef>
            </a:pPr>
            <a:r>
              <a:rPr lang="en-US" sz="3200" b="1" dirty="0" smtClean="0"/>
              <a:t>2</a:t>
            </a:r>
            <a:r>
              <a:rPr lang="en-US" sz="3200" b="1" baseline="30000" dirty="0" smtClean="0"/>
              <a:t>nd</a:t>
            </a:r>
            <a:r>
              <a:rPr lang="en-US" sz="3200" b="1" dirty="0" smtClean="0"/>
              <a:t> </a:t>
            </a:r>
            <a:r>
              <a:rPr lang="en-US" sz="3200" b="1" dirty="0"/>
              <a:t>Sign:</a:t>
            </a:r>
            <a:r>
              <a:rPr lang="en-US" sz="3200" dirty="0"/>
              <a:t> </a:t>
            </a:r>
            <a:r>
              <a:rPr lang="en-US" sz="3200" dirty="0" smtClean="0"/>
              <a:t>Persecution </a:t>
            </a:r>
            <a:r>
              <a:rPr lang="en-US" sz="3200" dirty="0"/>
              <a:t>by the beast from the sea </a:t>
            </a:r>
            <a:r>
              <a:rPr lang="en-US" sz="3200" dirty="0">
                <a:solidFill>
                  <a:srgbClr val="FF0000"/>
                </a:solidFill>
              </a:rPr>
              <a:t>(13:1-10)</a:t>
            </a:r>
          </a:p>
          <a:p>
            <a:pPr algn="l">
              <a:spcBef>
                <a:spcPts val="2400"/>
              </a:spcBef>
            </a:pPr>
            <a:r>
              <a:rPr lang="en-US" sz="3200" b="1" dirty="0"/>
              <a:t>3</a:t>
            </a:r>
            <a:r>
              <a:rPr lang="en-US" sz="3200" b="1" baseline="30000" dirty="0"/>
              <a:t>rd</a:t>
            </a:r>
            <a:r>
              <a:rPr lang="en-US" sz="3200" b="1" dirty="0"/>
              <a:t> Sign:</a:t>
            </a:r>
            <a:r>
              <a:rPr lang="en-US" sz="3200" dirty="0"/>
              <a:t> </a:t>
            </a:r>
            <a:r>
              <a:rPr lang="en-US" sz="3200" dirty="0" smtClean="0"/>
              <a:t>Persecution </a:t>
            </a:r>
            <a:r>
              <a:rPr lang="en-US" sz="3200" dirty="0"/>
              <a:t>by the beast from the land </a:t>
            </a:r>
            <a:r>
              <a:rPr lang="en-US" sz="3200" dirty="0">
                <a:solidFill>
                  <a:srgbClr val="FF0000"/>
                </a:solidFill>
              </a:rPr>
              <a:t>(13:11-18) </a:t>
            </a:r>
          </a:p>
          <a:p>
            <a:pPr algn="l">
              <a:spcBef>
                <a:spcPts val="2400"/>
              </a:spcBef>
            </a:pPr>
            <a:r>
              <a:rPr lang="en-US" sz="3200" b="1" dirty="0"/>
              <a:t>4</a:t>
            </a:r>
            <a:r>
              <a:rPr lang="en-US" sz="3200" b="1" baseline="30000" dirty="0"/>
              <a:t>th</a:t>
            </a:r>
            <a:r>
              <a:rPr lang="en-US" sz="3200" b="1" dirty="0"/>
              <a:t> Sign:</a:t>
            </a:r>
            <a:r>
              <a:rPr lang="en-US" sz="3200" dirty="0"/>
              <a:t> The Lamb and the 144,000 standing on Mount </a:t>
            </a:r>
            <a:r>
              <a:rPr lang="en-US" sz="3200" dirty="0" smtClean="0"/>
              <a:t>				Zion </a:t>
            </a:r>
            <a:r>
              <a:rPr lang="en-US" sz="3200" dirty="0">
                <a:solidFill>
                  <a:srgbClr val="FF0000"/>
                </a:solidFill>
              </a:rPr>
              <a:t>(14:1-5)</a:t>
            </a:r>
          </a:p>
          <a:p>
            <a:pPr algn="l">
              <a:spcBef>
                <a:spcPts val="2400"/>
              </a:spcBef>
            </a:pPr>
            <a:r>
              <a:rPr lang="en-US" sz="3200" b="1" dirty="0"/>
              <a:t>5</a:t>
            </a:r>
            <a:r>
              <a:rPr lang="en-US" sz="3200" b="1" baseline="30000" dirty="0"/>
              <a:t>th</a:t>
            </a:r>
            <a:r>
              <a:rPr lang="en-US" sz="3200" b="1" dirty="0"/>
              <a:t> Sign:</a:t>
            </a:r>
            <a:r>
              <a:rPr lang="en-US" sz="3200" dirty="0"/>
              <a:t> The proclamation of the Gospel and of judgment </a:t>
            </a:r>
            <a:r>
              <a:rPr lang="en-US" sz="3200" dirty="0" smtClean="0"/>
              <a:t>				by </a:t>
            </a:r>
            <a:r>
              <a:rPr lang="en-US" sz="3200" dirty="0"/>
              <a:t>three angels </a:t>
            </a:r>
            <a:r>
              <a:rPr lang="en-US" sz="3200" dirty="0">
                <a:solidFill>
                  <a:srgbClr val="FF0000"/>
                </a:solidFill>
              </a:rPr>
              <a:t>(14:6-13)</a:t>
            </a:r>
          </a:p>
          <a:p>
            <a:pPr algn="l">
              <a:spcBef>
                <a:spcPts val="2400"/>
              </a:spcBef>
            </a:pPr>
            <a:r>
              <a:rPr lang="en-US" sz="3200" b="1" dirty="0"/>
              <a:t>6</a:t>
            </a:r>
            <a:r>
              <a:rPr lang="en-US" sz="3200" b="1" baseline="30000" dirty="0"/>
              <a:t>th</a:t>
            </a:r>
            <a:r>
              <a:rPr lang="en-US" sz="3200" b="1" dirty="0"/>
              <a:t> Sign:</a:t>
            </a:r>
            <a:r>
              <a:rPr lang="en-US" sz="3200" dirty="0"/>
              <a:t> </a:t>
            </a:r>
            <a:r>
              <a:rPr lang="en-US" sz="3200" dirty="0" smtClean="0"/>
              <a:t>The </a:t>
            </a:r>
            <a:r>
              <a:rPr lang="en-US" sz="3200" dirty="0"/>
              <a:t>Son of man’s harvest of the earth </a:t>
            </a:r>
            <a:r>
              <a:rPr lang="en-US" sz="3200" dirty="0">
                <a:solidFill>
                  <a:srgbClr val="FF0000"/>
                </a:solidFill>
              </a:rPr>
              <a:t>(14:14-20)</a:t>
            </a:r>
          </a:p>
          <a:p>
            <a:pPr algn="l">
              <a:spcBef>
                <a:spcPts val="2400"/>
              </a:spcBef>
            </a:pPr>
            <a:r>
              <a:rPr lang="en-US" sz="3200" b="1" dirty="0"/>
              <a:t>7</a:t>
            </a:r>
            <a:r>
              <a:rPr lang="en-US" sz="3200" b="1" baseline="30000" dirty="0"/>
              <a:t>th</a:t>
            </a:r>
            <a:r>
              <a:rPr lang="en-US" sz="3200" b="1" dirty="0"/>
              <a:t> Sign:</a:t>
            </a:r>
            <a:r>
              <a:rPr lang="en-US" sz="3200" dirty="0"/>
              <a:t> The saints’ victory over the sea beast and their </a:t>
            </a:r>
            <a:r>
              <a:rPr lang="en-US" sz="3200" dirty="0" smtClean="0"/>
              <a:t>				victory </a:t>
            </a:r>
            <a:r>
              <a:rPr lang="en-US" sz="3200" dirty="0"/>
              <a:t>song </a:t>
            </a:r>
            <a:r>
              <a:rPr lang="en-US" sz="3200" dirty="0">
                <a:solidFill>
                  <a:srgbClr val="FF0000"/>
                </a:solidFill>
              </a:rPr>
              <a:t>(15:1-4) </a:t>
            </a:r>
            <a:r>
              <a:rPr lang="en-US" sz="3200" dirty="0"/>
              <a:t>– {G. K. Beale=15:2-4</a:t>
            </a:r>
            <a:r>
              <a:rPr lang="en-US" sz="3200" dirty="0" smtClean="0"/>
              <a:t>}</a:t>
            </a:r>
          </a:p>
          <a:p>
            <a:pPr algn="l">
              <a:spcBef>
                <a:spcPts val="1200"/>
              </a:spcBef>
            </a:pPr>
            <a:endParaRPr lang="en-US" sz="3200" dirty="0"/>
          </a:p>
          <a:p>
            <a:pPr algn="l">
              <a:spcBef>
                <a:spcPts val="1200"/>
              </a:spcBef>
            </a:pPr>
            <a:endParaRPr lang="en-US" sz="3200" dirty="0" smtClean="0"/>
          </a:p>
          <a:p>
            <a:pPr algn="l">
              <a:spcBef>
                <a:spcPts val="1200"/>
              </a:spcBef>
            </a:pPr>
            <a:endParaRPr lang="en-US" sz="3200" dirty="0"/>
          </a:p>
        </p:txBody>
      </p:sp>
      <p:sp>
        <p:nvSpPr>
          <p:cNvPr id="4" name="Rectangle 3"/>
          <p:cNvSpPr/>
          <p:nvPr/>
        </p:nvSpPr>
        <p:spPr>
          <a:xfrm>
            <a:off x="2038351" y="17503"/>
            <a:ext cx="10363200" cy="1138773"/>
          </a:xfrm>
          <a:prstGeom prst="rect">
            <a:avLst/>
          </a:prstGeom>
          <a:solidFill>
            <a:schemeClr val="bg1"/>
          </a:solidFill>
        </p:spPr>
        <p:txBody>
          <a:bodyPr wrap="square">
            <a:spAutoFit/>
          </a:bodyPr>
          <a:lstStyle/>
          <a:p>
            <a:r>
              <a:rPr lang="en-US" b="1" dirty="0" smtClean="0"/>
              <a:t>An </a:t>
            </a:r>
            <a:r>
              <a:rPr lang="en-US" b="1" dirty="0" smtClean="0"/>
              <a:t>Interlude of 7 </a:t>
            </a:r>
            <a:r>
              <a:rPr lang="en-US" b="1" dirty="0" smtClean="0"/>
              <a:t>signs</a:t>
            </a:r>
          </a:p>
          <a:p>
            <a:r>
              <a:rPr lang="en-US" sz="3200" b="1" dirty="0" smtClean="0">
                <a:solidFill>
                  <a:srgbClr val="00B0F0"/>
                </a:solidFill>
              </a:rPr>
              <a:t>Scene # 4</a:t>
            </a:r>
            <a:endParaRPr lang="en-US" sz="3200" b="1" dirty="0" smtClean="0">
              <a:solidFill>
                <a:srgbClr val="00B0F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340969309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0" y="1046382"/>
            <a:ext cx="11611429" cy="8463855"/>
          </a:xfrm>
          <a:prstGeom prst="rect">
            <a:avLst/>
          </a:prstGeom>
        </p:spPr>
        <p:txBody>
          <a:bodyPr wrap="square">
            <a:spAutoFit/>
          </a:bodyPr>
          <a:lstStyle/>
          <a:p>
            <a:pPr marL="457200" lvl="5" indent="57150" algn="l">
              <a:buFont typeface="Wingdings" panose="05000000000000000000" pitchFamily="2" charset="2"/>
              <a:buChar char="v"/>
            </a:pPr>
            <a:r>
              <a:rPr lang="en-US" sz="3200" b="1" dirty="0" smtClean="0">
                <a:solidFill>
                  <a:srgbClr val="0000FF"/>
                </a:solidFill>
              </a:rPr>
              <a:t>	  The </a:t>
            </a:r>
            <a:r>
              <a:rPr lang="en-US" sz="3200" b="1" dirty="0">
                <a:solidFill>
                  <a:srgbClr val="0000FF"/>
                </a:solidFill>
              </a:rPr>
              <a:t>woman figure:</a:t>
            </a:r>
            <a:r>
              <a:rPr lang="en-US" sz="3200" dirty="0">
                <a:solidFill>
                  <a:srgbClr val="0000FF"/>
                </a:solidFill>
              </a:rPr>
              <a:t> </a:t>
            </a:r>
            <a:r>
              <a:rPr lang="en-US" sz="3200" i="1" dirty="0" smtClean="0"/>
              <a:t>“</a:t>
            </a:r>
            <a:r>
              <a:rPr lang="en-US" sz="3200" b="1" i="1" dirty="0" smtClean="0"/>
              <a:t>A great sign</a:t>
            </a:r>
            <a:r>
              <a:rPr lang="en-US" sz="3200" i="1" dirty="0" smtClean="0"/>
              <a:t>”</a:t>
            </a:r>
            <a:endParaRPr lang="en-US" sz="3200" i="1" dirty="0"/>
          </a:p>
          <a:p>
            <a:pPr marL="514350" indent="-514350" algn="l">
              <a:buFont typeface="+mj-lt"/>
              <a:buAutoNum type="arabicPeriod"/>
            </a:pPr>
            <a:r>
              <a:rPr lang="en-US" sz="3200" dirty="0" smtClean="0"/>
              <a:t>The woman is the </a:t>
            </a:r>
            <a:r>
              <a:rPr lang="en-US" sz="3200" u="sng" dirty="0" smtClean="0"/>
              <a:t>covenant </a:t>
            </a:r>
            <a:r>
              <a:rPr lang="en-US" sz="3200" u="sng" dirty="0"/>
              <a:t>community of believers, </a:t>
            </a:r>
            <a:r>
              <a:rPr lang="en-US" sz="3200" u="sng" dirty="0" smtClean="0"/>
              <a:t>O.T. &amp; N.T</a:t>
            </a:r>
            <a:r>
              <a:rPr lang="en-US" sz="3200" dirty="0" smtClean="0"/>
              <a:t>. She bears a </a:t>
            </a:r>
            <a:r>
              <a:rPr lang="en-US" sz="3200" u="sng" dirty="0"/>
              <a:t>child </a:t>
            </a:r>
            <a:r>
              <a:rPr lang="en-US" sz="3200" u="sng" dirty="0" smtClean="0"/>
              <a:t>to rule the nations </a:t>
            </a:r>
            <a:r>
              <a:rPr lang="en-US" sz="3200" dirty="0" smtClean="0"/>
              <a:t>= Jesus Christ.  This </a:t>
            </a:r>
            <a:r>
              <a:rPr lang="en-US" sz="3200" u="sng" dirty="0" smtClean="0"/>
              <a:t>sharply contrasts</a:t>
            </a:r>
            <a:r>
              <a:rPr lang="en-US" sz="3200" dirty="0" smtClean="0"/>
              <a:t> </a:t>
            </a:r>
            <a:r>
              <a:rPr lang="en-US" sz="3200" dirty="0"/>
              <a:t>the woman </a:t>
            </a:r>
            <a:r>
              <a:rPr lang="en-US" sz="3200" dirty="0" smtClean="0"/>
              <a:t>who rides </a:t>
            </a:r>
            <a:r>
              <a:rPr lang="en-US" sz="3200" dirty="0"/>
              <a:t>the beast </a:t>
            </a:r>
            <a:r>
              <a:rPr lang="en-US" sz="2400" b="1" dirty="0">
                <a:solidFill>
                  <a:srgbClr val="FF0000"/>
                </a:solidFill>
              </a:rPr>
              <a:t>(</a:t>
            </a:r>
            <a:r>
              <a:rPr lang="en-US" sz="2400" b="1" dirty="0" smtClean="0">
                <a:solidFill>
                  <a:srgbClr val="FF0000"/>
                </a:solidFill>
              </a:rPr>
              <a:t>17:1-5)</a:t>
            </a:r>
          </a:p>
          <a:p>
            <a:pPr marL="514350" indent="-514350" algn="l">
              <a:spcBef>
                <a:spcPts val="1200"/>
              </a:spcBef>
              <a:buFont typeface="+mj-lt"/>
              <a:buAutoNum type="arabicPeriod"/>
            </a:pPr>
            <a:r>
              <a:rPr lang="en-US" sz="3200" dirty="0" smtClean="0"/>
              <a:t>The </a:t>
            </a:r>
            <a:r>
              <a:rPr lang="en-US" sz="3200" b="1" i="1" dirty="0" smtClean="0"/>
              <a:t>“Crown of 12 stars” </a:t>
            </a:r>
            <a:r>
              <a:rPr lang="en-US" sz="3200" dirty="0" smtClean="0"/>
              <a:t>signifies the 12 tribes of Israel, God’s covenant 	community</a:t>
            </a:r>
            <a:r>
              <a:rPr lang="en-US" sz="2400" b="1" dirty="0" smtClean="0">
                <a:solidFill>
                  <a:srgbClr val="0000FF"/>
                </a:solidFill>
              </a:rPr>
              <a:t>, (as in Joseph's dream). </a:t>
            </a:r>
            <a:r>
              <a:rPr lang="en-US" sz="3200" b="1" i="1" dirty="0" smtClean="0"/>
              <a:t>“Sun and moon” </a:t>
            </a:r>
            <a:r>
              <a:rPr lang="en-US" sz="3200" dirty="0" smtClean="0"/>
              <a:t>signify </a:t>
            </a:r>
            <a:r>
              <a:rPr lang="en-US" sz="3200" dirty="0" smtClean="0"/>
              <a:t>God’s </a:t>
            </a:r>
            <a:r>
              <a:rPr lang="en-US" sz="3200" dirty="0" smtClean="0"/>
              <a:t>salvation </a:t>
            </a:r>
            <a:r>
              <a:rPr lang="en-US" sz="2400" b="1" dirty="0" smtClean="0">
                <a:solidFill>
                  <a:srgbClr val="FF0000"/>
                </a:solidFill>
              </a:rPr>
              <a:t>(</a:t>
            </a:r>
            <a:r>
              <a:rPr lang="en-US" sz="2400" b="1" dirty="0">
                <a:solidFill>
                  <a:srgbClr val="FF0000"/>
                </a:solidFill>
              </a:rPr>
              <a:t>1:16 ; </a:t>
            </a:r>
            <a:r>
              <a:rPr lang="en-US" sz="2400" b="1" dirty="0" smtClean="0">
                <a:solidFill>
                  <a:srgbClr val="FF0000"/>
                </a:solidFill>
              </a:rPr>
              <a:t>21:23 </a:t>
            </a:r>
            <a:r>
              <a:rPr lang="en-US" sz="2400" b="1" dirty="0">
                <a:solidFill>
                  <a:srgbClr val="FF0000"/>
                </a:solidFill>
              </a:rPr>
              <a:t>; </a:t>
            </a:r>
            <a:r>
              <a:rPr lang="en-US" sz="2400" b="1" dirty="0" smtClean="0">
                <a:solidFill>
                  <a:srgbClr val="FF0000"/>
                </a:solidFill>
              </a:rPr>
              <a:t>22:5 ; </a:t>
            </a:r>
            <a:r>
              <a:rPr lang="en-US" sz="2400" b="1" dirty="0" smtClean="0">
                <a:solidFill>
                  <a:srgbClr val="FF0000"/>
                </a:solidFill>
              </a:rPr>
              <a:t>Isa.60:19-20).</a:t>
            </a:r>
            <a:endParaRPr lang="en-US" sz="2400" b="1" dirty="0" smtClean="0">
              <a:solidFill>
                <a:srgbClr val="FF0000"/>
              </a:solidFill>
            </a:endParaRPr>
          </a:p>
          <a:p>
            <a:pPr marL="457200" lvl="1" indent="0" algn="l">
              <a:spcBef>
                <a:spcPts val="1200"/>
              </a:spcBef>
              <a:buFont typeface="Wingdings" panose="05000000000000000000" pitchFamily="2" charset="2"/>
              <a:buChar char="v"/>
            </a:pPr>
            <a:r>
              <a:rPr lang="en-US" sz="3200" b="1" dirty="0" smtClean="0">
                <a:solidFill>
                  <a:srgbClr val="FF0000"/>
                </a:solidFill>
              </a:rPr>
              <a:t>	  Red dragon figure: </a:t>
            </a:r>
            <a:r>
              <a:rPr lang="en-US" sz="3200" b="1" dirty="0" smtClean="0">
                <a:solidFill>
                  <a:schemeClr val="tx1"/>
                </a:solidFill>
              </a:rPr>
              <a:t>Then </a:t>
            </a:r>
            <a:r>
              <a:rPr lang="en-US" sz="3200" b="1" dirty="0">
                <a:solidFill>
                  <a:schemeClr val="tx1"/>
                </a:solidFill>
              </a:rPr>
              <a:t>“</a:t>
            </a:r>
            <a:r>
              <a:rPr lang="en-US" sz="3200" b="1" i="1" dirty="0">
                <a:solidFill>
                  <a:schemeClr val="tx1"/>
                </a:solidFill>
              </a:rPr>
              <a:t>another sign”</a:t>
            </a:r>
            <a:r>
              <a:rPr lang="en-US" sz="3200" dirty="0">
                <a:solidFill>
                  <a:schemeClr val="tx1"/>
                </a:solidFill>
              </a:rPr>
              <a:t> </a:t>
            </a:r>
            <a:r>
              <a:rPr lang="en-US" sz="3200" dirty="0" smtClean="0">
                <a:solidFill>
                  <a:schemeClr val="tx1"/>
                </a:solidFill>
              </a:rPr>
              <a:t> </a:t>
            </a:r>
          </a:p>
          <a:p>
            <a:pPr marL="514350" lvl="1" indent="-514350" algn="l">
              <a:buFontTx/>
              <a:buAutoNum type="arabicPeriod"/>
            </a:pPr>
            <a:r>
              <a:rPr lang="en-US" sz="3200" dirty="0" smtClean="0"/>
              <a:t>“</a:t>
            </a:r>
            <a:r>
              <a:rPr lang="en-US" sz="3200" b="1" i="1" dirty="0" smtClean="0"/>
              <a:t>Great </a:t>
            </a:r>
            <a:r>
              <a:rPr lang="en-US" sz="3200" b="1" i="1" dirty="0"/>
              <a:t>dragon</a:t>
            </a:r>
            <a:r>
              <a:rPr lang="en-US" sz="3200" dirty="0"/>
              <a:t>” = Ancient Serpent </a:t>
            </a:r>
            <a:r>
              <a:rPr lang="en-US" sz="2400" b="1" dirty="0" smtClean="0">
                <a:solidFill>
                  <a:srgbClr val="00B050"/>
                </a:solidFill>
              </a:rPr>
              <a:t>(deceiver</a:t>
            </a:r>
            <a:r>
              <a:rPr lang="en-US" sz="2400" b="1" dirty="0">
                <a:solidFill>
                  <a:srgbClr val="00B050"/>
                </a:solidFill>
              </a:rPr>
              <a:t>), </a:t>
            </a:r>
            <a:r>
              <a:rPr lang="en-US" sz="3200" dirty="0"/>
              <a:t>the </a:t>
            </a:r>
            <a:r>
              <a:rPr lang="en-US" sz="3200" dirty="0" smtClean="0"/>
              <a:t>Devil </a:t>
            </a:r>
            <a:r>
              <a:rPr lang="en-US" sz="2400" b="1" dirty="0">
                <a:solidFill>
                  <a:srgbClr val="00B050"/>
                </a:solidFill>
              </a:rPr>
              <a:t>(slanderer</a:t>
            </a:r>
            <a:r>
              <a:rPr lang="en-US" sz="2400" b="1" dirty="0" smtClean="0">
                <a:solidFill>
                  <a:srgbClr val="00B050"/>
                </a:solidFill>
              </a:rPr>
              <a:t>) </a:t>
            </a:r>
            <a:r>
              <a:rPr lang="en-US" sz="2400" b="1" dirty="0" smtClean="0"/>
              <a:t>or </a:t>
            </a:r>
            <a:r>
              <a:rPr lang="en-US" sz="3200" dirty="0" smtClean="0"/>
              <a:t>Satan </a:t>
            </a:r>
            <a:r>
              <a:rPr lang="en-US" sz="2400" b="1" dirty="0">
                <a:solidFill>
                  <a:srgbClr val="00B050"/>
                </a:solidFill>
              </a:rPr>
              <a:t>(</a:t>
            </a:r>
            <a:r>
              <a:rPr lang="en-US" sz="2400" b="1" dirty="0" smtClean="0">
                <a:solidFill>
                  <a:srgbClr val="00B050"/>
                </a:solidFill>
              </a:rPr>
              <a:t>accuser) </a:t>
            </a:r>
            <a:r>
              <a:rPr lang="en-US" sz="2400" b="1" dirty="0" smtClean="0">
                <a:solidFill>
                  <a:srgbClr val="FF0000"/>
                </a:solidFill>
              </a:rPr>
              <a:t>(12:9).</a:t>
            </a:r>
            <a:r>
              <a:rPr lang="en-US" sz="2400" b="1" dirty="0" smtClean="0">
                <a:solidFill>
                  <a:srgbClr val="00B050"/>
                </a:solidFill>
              </a:rPr>
              <a:t> </a:t>
            </a:r>
            <a:r>
              <a:rPr lang="en-US" sz="3200" dirty="0" smtClean="0"/>
              <a:t>His ambition </a:t>
            </a:r>
            <a:r>
              <a:rPr lang="en-US" sz="3200" dirty="0"/>
              <a:t>is </a:t>
            </a:r>
            <a:r>
              <a:rPr lang="en-US" sz="3200" dirty="0" smtClean="0"/>
              <a:t>to </a:t>
            </a:r>
            <a:r>
              <a:rPr lang="en-US" sz="3200" b="1" i="1" dirty="0" smtClean="0"/>
              <a:t>“lead </a:t>
            </a:r>
            <a:r>
              <a:rPr lang="en-US" sz="3200" b="1" i="1" dirty="0"/>
              <a:t>the whole world astray</a:t>
            </a:r>
            <a:r>
              <a:rPr lang="en-US" sz="3200" b="1" i="1" dirty="0" smtClean="0"/>
              <a:t>”</a:t>
            </a:r>
            <a:r>
              <a:rPr lang="en-US" sz="3200" dirty="0" smtClean="0"/>
              <a:t>.  The dragon / beast comes from </a:t>
            </a:r>
            <a:r>
              <a:rPr lang="en-US" sz="3200" dirty="0"/>
              <a:t>the sea, </a:t>
            </a:r>
            <a:r>
              <a:rPr lang="en-US" sz="3200" dirty="0" smtClean="0"/>
              <a:t>and </a:t>
            </a:r>
            <a:r>
              <a:rPr lang="en-US" sz="3200" dirty="0"/>
              <a:t>i</a:t>
            </a:r>
            <a:r>
              <a:rPr lang="en-US" sz="3200" dirty="0" smtClean="0"/>
              <a:t>s seen out </a:t>
            </a:r>
            <a:r>
              <a:rPr lang="en-US" sz="3200" dirty="0"/>
              <a:t>in the </a:t>
            </a:r>
            <a:r>
              <a:rPr lang="en-US" sz="3200" dirty="0" smtClean="0"/>
              <a:t>desert. </a:t>
            </a:r>
            <a:r>
              <a:rPr lang="en-US" sz="2400" b="1" dirty="0" smtClean="0">
                <a:solidFill>
                  <a:srgbClr val="00B050"/>
                </a:solidFill>
              </a:rPr>
              <a:t>(like 4</a:t>
            </a:r>
            <a:r>
              <a:rPr lang="en-US" sz="2400" b="1" baseline="30000" dirty="0" smtClean="0">
                <a:solidFill>
                  <a:srgbClr val="00B050"/>
                </a:solidFill>
              </a:rPr>
              <a:t>th</a:t>
            </a:r>
            <a:r>
              <a:rPr lang="en-US" sz="2400" b="1" dirty="0" smtClean="0">
                <a:solidFill>
                  <a:srgbClr val="00B050"/>
                </a:solidFill>
              </a:rPr>
              <a:t> </a:t>
            </a:r>
            <a:r>
              <a:rPr lang="en-US" sz="2400" b="1" dirty="0">
                <a:solidFill>
                  <a:srgbClr val="00B050"/>
                </a:solidFill>
              </a:rPr>
              <a:t>beast in </a:t>
            </a:r>
            <a:r>
              <a:rPr lang="en-US" sz="2400" b="1" dirty="0" smtClean="0">
                <a:solidFill>
                  <a:srgbClr val="00B050"/>
                </a:solidFill>
              </a:rPr>
              <a:t>Dan. 7’s vision)</a:t>
            </a:r>
          </a:p>
          <a:p>
            <a:pPr marL="514350" lvl="1" indent="-514350" algn="l">
              <a:spcBef>
                <a:spcPts val="1200"/>
              </a:spcBef>
              <a:buFontTx/>
              <a:buAutoNum type="arabicPeriod"/>
            </a:pPr>
            <a:r>
              <a:rPr lang="en-US" sz="3200" b="1" dirty="0" smtClean="0"/>
              <a:t>7 Heads</a:t>
            </a:r>
            <a:r>
              <a:rPr lang="en-US" sz="3200" b="1" dirty="0"/>
              <a:t>, </a:t>
            </a:r>
            <a:r>
              <a:rPr lang="en-US" sz="3200" b="1" dirty="0" smtClean="0"/>
              <a:t>10 horns &amp; 7 crowns </a:t>
            </a:r>
            <a:r>
              <a:rPr lang="en-US" sz="3200" dirty="0"/>
              <a:t>indicate </a:t>
            </a:r>
            <a:r>
              <a:rPr lang="en-US" sz="3200" dirty="0" smtClean="0"/>
              <a:t>world dominion &amp; op</a:t>
            </a:r>
            <a:r>
              <a:rPr lang="en-US" sz="3200" dirty="0" smtClean="0">
                <a:solidFill>
                  <a:schemeClr val="tx1"/>
                </a:solidFill>
              </a:rPr>
              <a:t>pressive </a:t>
            </a:r>
            <a:r>
              <a:rPr lang="en-US" sz="3200" dirty="0"/>
              <a:t>power of ancient kingdoms</a:t>
            </a:r>
            <a:r>
              <a:rPr lang="en-US" sz="3200" b="1" dirty="0"/>
              <a:t> </a:t>
            </a:r>
            <a:r>
              <a:rPr lang="en-US" sz="2400" b="1" dirty="0">
                <a:solidFill>
                  <a:srgbClr val="FF0000"/>
                </a:solidFill>
              </a:rPr>
              <a:t>(Egypt 11:8, Rome </a:t>
            </a:r>
            <a:r>
              <a:rPr lang="en-US" sz="2400" b="1" dirty="0" smtClean="0">
                <a:solidFill>
                  <a:srgbClr val="FF0000"/>
                </a:solidFill>
              </a:rPr>
              <a:t>17:9)</a:t>
            </a:r>
          </a:p>
          <a:p>
            <a:pPr marL="514350" lvl="1" indent="-514350" algn="l">
              <a:spcBef>
                <a:spcPts val="1200"/>
              </a:spcBef>
              <a:buFontTx/>
              <a:buAutoNum type="arabicPeriod"/>
            </a:pPr>
            <a:r>
              <a:rPr lang="en-US" sz="3200" dirty="0" smtClean="0"/>
              <a:t>“</a:t>
            </a:r>
            <a:r>
              <a:rPr lang="en-US" sz="3200" b="1" i="1" dirty="0" smtClean="0"/>
              <a:t>1/3 </a:t>
            </a:r>
            <a:r>
              <a:rPr lang="en-US" sz="3200" b="1" i="1" dirty="0"/>
              <a:t>of the stars</a:t>
            </a:r>
            <a:r>
              <a:rPr lang="en-US" sz="3200" dirty="0"/>
              <a:t>” </a:t>
            </a:r>
            <a:r>
              <a:rPr lang="en-US" sz="3200" dirty="0" smtClean="0"/>
              <a:t>= dragon’s demonic ‘angels’ cast to earth</a:t>
            </a:r>
            <a:r>
              <a:rPr lang="en-US" sz="2400" b="1" dirty="0" smtClean="0"/>
              <a:t>			</a:t>
            </a:r>
            <a:r>
              <a:rPr lang="en-US" sz="2400" b="1" dirty="0" smtClean="0">
                <a:solidFill>
                  <a:srgbClr val="00B050"/>
                </a:solidFill>
              </a:rPr>
              <a:t>(who war against the heavenly </a:t>
            </a:r>
            <a:r>
              <a:rPr lang="en-US" sz="2400" b="1" dirty="0">
                <a:solidFill>
                  <a:srgbClr val="00B050"/>
                </a:solidFill>
              </a:rPr>
              <a:t>angels led by </a:t>
            </a:r>
            <a:r>
              <a:rPr lang="en-US" sz="2400" b="1" dirty="0" smtClean="0">
                <a:solidFill>
                  <a:srgbClr val="00B050"/>
                </a:solidFill>
              </a:rPr>
              <a:t>Michael </a:t>
            </a:r>
            <a:r>
              <a:rPr lang="en-US" sz="2400" b="1" dirty="0" smtClean="0">
                <a:solidFill>
                  <a:srgbClr val="FF0000"/>
                </a:solidFill>
              </a:rPr>
              <a:t>12:7-8</a:t>
            </a:r>
            <a:r>
              <a:rPr lang="en-US" sz="2400" b="1" dirty="0" smtClean="0">
                <a:solidFill>
                  <a:srgbClr val="00B050"/>
                </a:solidFill>
              </a:rPr>
              <a:t>)</a:t>
            </a:r>
            <a:endParaRPr lang="en-US" sz="2400" b="1" dirty="0">
              <a:solidFill>
                <a:srgbClr val="00B050"/>
              </a:solidFill>
            </a:endParaRPr>
          </a:p>
        </p:txBody>
      </p:sp>
      <p:sp>
        <p:nvSpPr>
          <p:cNvPr id="4" name="Rectangle 3"/>
          <p:cNvSpPr/>
          <p:nvPr/>
        </p:nvSpPr>
        <p:spPr>
          <a:xfrm>
            <a:off x="2038351" y="17503"/>
            <a:ext cx="10363200" cy="1200329"/>
          </a:xfrm>
          <a:prstGeom prst="rect">
            <a:avLst/>
          </a:prstGeom>
          <a:solidFill>
            <a:schemeClr val="bg1"/>
          </a:solidFill>
        </p:spPr>
        <p:txBody>
          <a:bodyPr wrap="square">
            <a:spAutoFit/>
          </a:bodyPr>
          <a:lstStyle/>
          <a:p>
            <a:pPr lvl="0"/>
            <a:r>
              <a:rPr lang="en-US" b="1" dirty="0" smtClean="0"/>
              <a:t>1</a:t>
            </a:r>
            <a:r>
              <a:rPr lang="en-US" b="1" baseline="30000" dirty="0" smtClean="0"/>
              <a:t>st</a:t>
            </a:r>
            <a:r>
              <a:rPr lang="en-US" b="1" dirty="0" smtClean="0"/>
              <a:t> </a:t>
            </a:r>
            <a:r>
              <a:rPr lang="en-US" b="1" dirty="0"/>
              <a:t>Sign: </a:t>
            </a:r>
            <a:r>
              <a:rPr lang="en-US" b="1" dirty="0" smtClean="0"/>
              <a:t>The </a:t>
            </a:r>
            <a:r>
              <a:rPr lang="en-US" b="1" dirty="0"/>
              <a:t>conflict of the </a:t>
            </a:r>
            <a:r>
              <a:rPr lang="en-US" b="1" dirty="0" smtClean="0"/>
              <a:t>dragon </a:t>
            </a:r>
            <a:r>
              <a:rPr lang="en-US" b="1" dirty="0"/>
              <a:t>with the </a:t>
            </a:r>
            <a:r>
              <a:rPr lang="en-US" b="1" dirty="0" smtClean="0"/>
              <a:t>woman </a:t>
            </a:r>
            <a:r>
              <a:rPr lang="en-US" b="1" dirty="0"/>
              <a:t>and her seed</a:t>
            </a:r>
            <a:r>
              <a:rPr lang="en-US" dirty="0"/>
              <a:t> </a:t>
            </a:r>
            <a:r>
              <a:rPr lang="en-US" sz="2800" dirty="0" smtClean="0">
                <a:solidFill>
                  <a:srgbClr val="FF0000"/>
                </a:solidFill>
              </a:rPr>
              <a:t>(12:1-17)</a:t>
            </a:r>
            <a:endParaRPr lang="en-US" sz="2800" dirty="0">
              <a:solidFill>
                <a:srgbClr val="FF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128701392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414236" y="1273614"/>
            <a:ext cx="11611429" cy="8463855"/>
          </a:xfrm>
          <a:prstGeom prst="rect">
            <a:avLst/>
          </a:prstGeom>
        </p:spPr>
        <p:txBody>
          <a:bodyPr wrap="square">
            <a:spAutoFit/>
          </a:bodyPr>
          <a:lstStyle/>
          <a:p>
            <a:pPr marL="457200" lvl="5" indent="57150" algn="l">
              <a:buFont typeface="Wingdings" panose="05000000000000000000" pitchFamily="2" charset="2"/>
              <a:buChar char="v"/>
            </a:pPr>
            <a:r>
              <a:rPr lang="en-US" sz="3200" b="1" dirty="0" smtClean="0">
                <a:solidFill>
                  <a:srgbClr val="0000FF"/>
                </a:solidFill>
              </a:rPr>
              <a:t> </a:t>
            </a:r>
            <a:r>
              <a:rPr lang="en-US" sz="3200" b="1" dirty="0" smtClean="0">
                <a:solidFill>
                  <a:srgbClr val="33CC33"/>
                </a:solidFill>
              </a:rPr>
              <a:t>“…. His face was </a:t>
            </a:r>
            <a:r>
              <a:rPr lang="en-US" sz="3200" b="1" u="sng" dirty="0" smtClean="0">
                <a:solidFill>
                  <a:srgbClr val="33CC33"/>
                </a:solidFill>
              </a:rPr>
              <a:t>like the </a:t>
            </a:r>
            <a:r>
              <a:rPr lang="en-US" sz="3200" b="1" u="sng" dirty="0" smtClean="0">
                <a:solidFill>
                  <a:srgbClr val="FF0000"/>
                </a:solidFill>
              </a:rPr>
              <a:t>sun</a:t>
            </a:r>
            <a:r>
              <a:rPr lang="en-US" sz="3200" b="1" u="sng" dirty="0" smtClean="0">
                <a:solidFill>
                  <a:srgbClr val="33CC33"/>
                </a:solidFill>
              </a:rPr>
              <a:t> shining in full strength</a:t>
            </a:r>
            <a:r>
              <a:rPr lang="en-US" sz="3200" b="1" dirty="0" smtClean="0">
                <a:solidFill>
                  <a:srgbClr val="33CC33"/>
                </a:solidFill>
              </a:rPr>
              <a:t>. </a:t>
            </a:r>
            <a:r>
              <a:rPr lang="en-US" sz="3200" b="1" dirty="0" smtClean="0">
                <a:solidFill>
                  <a:srgbClr val="0000FF"/>
                </a:solidFill>
              </a:rPr>
              <a:t>																</a:t>
            </a:r>
            <a:r>
              <a:rPr lang="en-US" sz="3200" b="1" dirty="0" smtClean="0">
                <a:solidFill>
                  <a:srgbClr val="FF0000"/>
                </a:solidFill>
              </a:rPr>
              <a:t>(1:16)</a:t>
            </a:r>
          </a:p>
          <a:p>
            <a:pPr marL="457200" lvl="5" indent="57150" algn="l">
              <a:buFont typeface="Wingdings" panose="05000000000000000000" pitchFamily="2" charset="2"/>
              <a:buChar char="v"/>
            </a:pPr>
            <a:r>
              <a:rPr lang="en-US" sz="3200" b="1" dirty="0" smtClean="0">
                <a:solidFill>
                  <a:srgbClr val="0000FF"/>
                </a:solidFill>
              </a:rPr>
              <a:t> </a:t>
            </a:r>
            <a:r>
              <a:rPr lang="en-US" sz="3200" b="1" dirty="0" smtClean="0">
                <a:solidFill>
                  <a:srgbClr val="7030A0"/>
                </a:solidFill>
              </a:rPr>
              <a:t>“And the city has no need of </a:t>
            </a:r>
            <a:r>
              <a:rPr lang="en-US" sz="3200" b="1" dirty="0" smtClean="0">
                <a:solidFill>
                  <a:srgbClr val="FF0000"/>
                </a:solidFill>
              </a:rPr>
              <a:t>sun or moon </a:t>
            </a:r>
            <a:r>
              <a:rPr lang="en-US" sz="3200" b="1" dirty="0" smtClean="0">
                <a:solidFill>
                  <a:srgbClr val="7030A0"/>
                </a:solidFill>
              </a:rPr>
              <a:t>to shine on it, for </a:t>
            </a:r>
            <a:r>
              <a:rPr lang="en-US" sz="3200" b="1" u="sng" dirty="0" smtClean="0">
                <a:solidFill>
                  <a:srgbClr val="7030A0"/>
                </a:solidFill>
              </a:rPr>
              <a:t>the glory of God gives it light</a:t>
            </a:r>
            <a:r>
              <a:rPr lang="en-US" sz="3200" b="1" dirty="0" smtClean="0">
                <a:solidFill>
                  <a:srgbClr val="7030A0"/>
                </a:solidFill>
              </a:rPr>
              <a:t>, and its lamp is the Lamb.  </a:t>
            </a:r>
            <a:r>
              <a:rPr lang="en-US" sz="3200" b="1" dirty="0" smtClean="0">
                <a:solidFill>
                  <a:srgbClr val="7030A0"/>
                </a:solidFill>
              </a:rPr>
              <a:t>By its light will the nations walk …” </a:t>
            </a:r>
            <a:r>
              <a:rPr lang="en-US" sz="3200" b="1" dirty="0" smtClean="0">
                <a:solidFill>
                  <a:srgbClr val="FF0000"/>
                </a:solidFill>
              </a:rPr>
              <a:t>(21:23)</a:t>
            </a:r>
          </a:p>
          <a:p>
            <a:pPr marL="457200" lvl="5" indent="0" algn="l"/>
            <a:endParaRPr lang="en-US" sz="3200" b="1" dirty="0" smtClean="0">
              <a:solidFill>
                <a:srgbClr val="0000FF"/>
              </a:solidFill>
            </a:endParaRPr>
          </a:p>
          <a:p>
            <a:pPr marL="457200" lvl="5" indent="57150" algn="l">
              <a:buFont typeface="Wingdings" panose="05000000000000000000" pitchFamily="2" charset="2"/>
              <a:buChar char="v"/>
            </a:pPr>
            <a:r>
              <a:rPr lang="en-US" sz="3200" b="1" dirty="0" smtClean="0">
                <a:solidFill>
                  <a:srgbClr val="0000FF"/>
                </a:solidFill>
              </a:rPr>
              <a:t> </a:t>
            </a:r>
            <a:r>
              <a:rPr lang="en-US" sz="3200" b="1" dirty="0" smtClean="0">
                <a:solidFill>
                  <a:srgbClr val="C00000"/>
                </a:solidFill>
              </a:rPr>
              <a:t>“And night will be no more.  They will need no light of lamp or </a:t>
            </a:r>
            <a:r>
              <a:rPr lang="en-US" sz="3200" b="1" dirty="0" smtClean="0">
                <a:solidFill>
                  <a:srgbClr val="FF0000"/>
                </a:solidFill>
              </a:rPr>
              <a:t>sun</a:t>
            </a:r>
            <a:r>
              <a:rPr lang="en-US" sz="3200" b="1" dirty="0" smtClean="0">
                <a:solidFill>
                  <a:srgbClr val="C00000"/>
                </a:solidFill>
              </a:rPr>
              <a:t>, </a:t>
            </a:r>
            <a:r>
              <a:rPr lang="en-US" sz="3200" b="1" u="sng" dirty="0" smtClean="0">
                <a:solidFill>
                  <a:srgbClr val="C00000"/>
                </a:solidFill>
              </a:rPr>
              <a:t>for the Lord God will be their light</a:t>
            </a:r>
            <a:r>
              <a:rPr lang="en-US" sz="3200" b="1" dirty="0" smtClean="0">
                <a:solidFill>
                  <a:srgbClr val="C00000"/>
                </a:solidFill>
              </a:rPr>
              <a:t>, and they will reign for ever and ever.”  </a:t>
            </a:r>
            <a:r>
              <a:rPr lang="en-US" sz="3200" b="1" dirty="0" smtClean="0">
                <a:solidFill>
                  <a:srgbClr val="0000FF"/>
                </a:solidFill>
              </a:rPr>
              <a:t>					</a:t>
            </a:r>
            <a:r>
              <a:rPr lang="en-US" sz="3200" b="1" dirty="0" smtClean="0">
                <a:solidFill>
                  <a:srgbClr val="FF0000"/>
                </a:solidFill>
              </a:rPr>
              <a:t>(22:5)</a:t>
            </a:r>
          </a:p>
          <a:p>
            <a:pPr marL="457200" lvl="5" indent="0" algn="l"/>
            <a:endParaRPr lang="en-US" sz="3200" b="1" dirty="0">
              <a:solidFill>
                <a:srgbClr val="0000FF"/>
              </a:solidFill>
            </a:endParaRPr>
          </a:p>
          <a:p>
            <a:pPr marL="457200" lvl="5" indent="57150" algn="l">
              <a:buFont typeface="Wingdings" panose="05000000000000000000" pitchFamily="2" charset="2"/>
              <a:buChar char="v"/>
            </a:pPr>
            <a:r>
              <a:rPr lang="en-US" sz="3200" b="1" dirty="0" smtClean="0"/>
              <a:t> The </a:t>
            </a:r>
            <a:r>
              <a:rPr lang="en-US" sz="3200" b="1" dirty="0" smtClean="0">
                <a:solidFill>
                  <a:srgbClr val="FF0000"/>
                </a:solidFill>
              </a:rPr>
              <a:t>sun</a:t>
            </a:r>
            <a:r>
              <a:rPr lang="en-US" sz="3200" b="1" dirty="0" smtClean="0"/>
              <a:t> shall be no more your light by day, nor for brightness shall the </a:t>
            </a:r>
            <a:r>
              <a:rPr lang="en-US" sz="3200" b="1" dirty="0" smtClean="0">
                <a:solidFill>
                  <a:srgbClr val="FF0000"/>
                </a:solidFill>
              </a:rPr>
              <a:t>moon</a:t>
            </a:r>
            <a:r>
              <a:rPr lang="en-US" sz="3200" b="1" dirty="0" smtClean="0"/>
              <a:t> give </a:t>
            </a:r>
            <a:r>
              <a:rPr lang="en-US" sz="3200" b="1" dirty="0" smtClean="0"/>
              <a:t>you light;</a:t>
            </a:r>
            <a:r>
              <a:rPr lang="en-US" sz="3200" b="1" dirty="0" smtClean="0"/>
              <a:t> </a:t>
            </a:r>
            <a:r>
              <a:rPr lang="en-US" sz="3200" b="1" u="sng" dirty="0" smtClean="0"/>
              <a:t>but the Lord will be your everlasting light</a:t>
            </a:r>
            <a:r>
              <a:rPr lang="en-US" sz="3200" b="1" dirty="0" smtClean="0"/>
              <a:t>, and your God will be your glory. Your </a:t>
            </a:r>
            <a:r>
              <a:rPr lang="en-US" sz="3200" b="1" dirty="0" smtClean="0">
                <a:solidFill>
                  <a:srgbClr val="FF0000"/>
                </a:solidFill>
              </a:rPr>
              <a:t>sun</a:t>
            </a:r>
            <a:r>
              <a:rPr lang="en-US" sz="3200" b="1" dirty="0" smtClean="0"/>
              <a:t> shall no more go down, nor your </a:t>
            </a:r>
            <a:r>
              <a:rPr lang="en-US" sz="3200" b="1" dirty="0" smtClean="0">
                <a:solidFill>
                  <a:srgbClr val="FF0000"/>
                </a:solidFill>
              </a:rPr>
              <a:t>moon</a:t>
            </a:r>
            <a:r>
              <a:rPr lang="en-US" sz="3200" b="1" dirty="0" smtClean="0"/>
              <a:t> withdraw itself; </a:t>
            </a:r>
            <a:r>
              <a:rPr lang="en-US" sz="3200" b="1" u="sng" dirty="0" smtClean="0"/>
              <a:t>for the Lord will be your everlasting light</a:t>
            </a:r>
            <a:r>
              <a:rPr lang="en-US" sz="3200" b="1" dirty="0" smtClean="0"/>
              <a:t>, and your days of mourning shall be ended.</a:t>
            </a:r>
            <a:r>
              <a:rPr lang="en-US" sz="3200" b="1" dirty="0" smtClean="0">
                <a:solidFill>
                  <a:srgbClr val="FF0000"/>
                </a:solidFill>
              </a:rPr>
              <a:t> 																		(Isa.60:19-20)</a:t>
            </a:r>
          </a:p>
        </p:txBody>
      </p:sp>
      <p:sp>
        <p:nvSpPr>
          <p:cNvPr id="4" name="Rectangle 3"/>
          <p:cNvSpPr/>
          <p:nvPr/>
        </p:nvSpPr>
        <p:spPr>
          <a:xfrm>
            <a:off x="2038351" y="17503"/>
            <a:ext cx="10363200" cy="1200329"/>
          </a:xfrm>
          <a:prstGeom prst="rect">
            <a:avLst/>
          </a:prstGeom>
          <a:solidFill>
            <a:schemeClr val="bg1"/>
          </a:solidFill>
        </p:spPr>
        <p:txBody>
          <a:bodyPr wrap="square">
            <a:spAutoFit/>
          </a:bodyPr>
          <a:lstStyle/>
          <a:p>
            <a:pPr lvl="0"/>
            <a:r>
              <a:rPr lang="en-US" b="1" dirty="0" smtClean="0"/>
              <a:t>1</a:t>
            </a:r>
            <a:r>
              <a:rPr lang="en-US" b="1" baseline="30000" dirty="0" smtClean="0"/>
              <a:t>st</a:t>
            </a:r>
            <a:r>
              <a:rPr lang="en-US" b="1" dirty="0" smtClean="0"/>
              <a:t> Sign: </a:t>
            </a:r>
          </a:p>
          <a:p>
            <a:pPr lvl="0"/>
            <a:r>
              <a:rPr lang="en-US" b="1" dirty="0">
                <a:solidFill>
                  <a:srgbClr val="C00000"/>
                </a:solidFill>
              </a:rPr>
              <a:t>God’s </a:t>
            </a:r>
            <a:r>
              <a:rPr lang="en-US" b="1" dirty="0" smtClean="0">
                <a:solidFill>
                  <a:srgbClr val="C00000"/>
                </a:solidFill>
              </a:rPr>
              <a:t>Salvation: An Everlasting Light</a:t>
            </a:r>
            <a:endParaRPr lang="en-US" sz="2800" dirty="0">
              <a:solidFill>
                <a:srgbClr val="C0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28272239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414236" y="1141632"/>
            <a:ext cx="11611429" cy="8648521"/>
          </a:xfrm>
          <a:prstGeom prst="rect">
            <a:avLst/>
          </a:prstGeom>
        </p:spPr>
        <p:txBody>
          <a:bodyPr wrap="square">
            <a:spAutoFit/>
          </a:bodyPr>
          <a:lstStyle/>
          <a:p>
            <a:pPr marL="1257300" lvl="0" indent="-685800" algn="l">
              <a:buClr>
                <a:srgbClr val="0000FF"/>
              </a:buClr>
              <a:buFont typeface="Wingdings" panose="05000000000000000000" pitchFamily="2" charset="2"/>
              <a:buChar char="v"/>
            </a:pPr>
            <a:r>
              <a:rPr lang="en-US" sz="3200" b="1" dirty="0" smtClean="0">
                <a:solidFill>
                  <a:srgbClr val="FF3399"/>
                </a:solidFill>
              </a:rPr>
              <a:t>God’s</a:t>
            </a:r>
            <a:r>
              <a:rPr lang="en-US" sz="3200" b="1" dirty="0" smtClean="0"/>
              <a:t> </a:t>
            </a:r>
            <a:r>
              <a:rPr lang="en-US" sz="3200" b="1" dirty="0" smtClean="0">
                <a:solidFill>
                  <a:srgbClr val="FF3399"/>
                </a:solidFill>
              </a:rPr>
              <a:t>protection</a:t>
            </a:r>
          </a:p>
          <a:p>
            <a:pPr marL="457200" lvl="0" indent="-457200" algn="l">
              <a:buFont typeface="+mj-lt"/>
              <a:buAutoNum type="arabicPeriod"/>
            </a:pPr>
            <a:r>
              <a:rPr lang="en-US" sz="3200" dirty="0" smtClean="0"/>
              <a:t>God's protection in the desert.  </a:t>
            </a:r>
            <a:r>
              <a:rPr lang="en-US" sz="2400" b="1" dirty="0" smtClean="0"/>
              <a:t>(Israel’s exodus, Elijah’s 3½ years &amp; Michael’s on-going battle </a:t>
            </a:r>
            <a:r>
              <a:rPr lang="en-US" sz="2400" b="1" dirty="0" smtClean="0">
                <a:solidFill>
                  <a:srgbClr val="FF0000"/>
                </a:solidFill>
              </a:rPr>
              <a:t>(Dan.10 &amp;12).</a:t>
            </a:r>
          </a:p>
          <a:p>
            <a:pPr marL="514350" lvl="0" indent="-514350" algn="l">
              <a:buAutoNum type="arabicPeriod"/>
            </a:pPr>
            <a:r>
              <a:rPr lang="en-US" sz="3200" dirty="0" smtClean="0">
                <a:solidFill>
                  <a:schemeClr val="tx1"/>
                </a:solidFill>
              </a:rPr>
              <a:t>Trampling</a:t>
            </a:r>
            <a:r>
              <a:rPr lang="en-US" sz="3200" b="1" i="1" dirty="0" smtClean="0"/>
              <a:t>“</a:t>
            </a:r>
            <a:r>
              <a:rPr lang="en-US" sz="3200" b="1" i="1" u="sng" dirty="0" smtClean="0"/>
              <a:t>42 </a:t>
            </a:r>
            <a:r>
              <a:rPr lang="en-US" sz="3200" b="1" i="1" u="sng" dirty="0"/>
              <a:t>months</a:t>
            </a:r>
            <a:r>
              <a:rPr lang="en-US" sz="3200" b="1" i="1" dirty="0" smtClean="0"/>
              <a:t>” </a:t>
            </a:r>
            <a:r>
              <a:rPr lang="en-US" sz="2400" b="1" dirty="0" smtClean="0">
                <a:solidFill>
                  <a:srgbClr val="FF0000"/>
                </a:solidFill>
              </a:rPr>
              <a:t>(11:2  13:5)</a:t>
            </a:r>
            <a:r>
              <a:rPr lang="en-US" sz="3200" dirty="0" smtClean="0"/>
              <a:t>, </a:t>
            </a:r>
            <a:r>
              <a:rPr lang="en-US" sz="3200" dirty="0"/>
              <a:t>believers protected</a:t>
            </a:r>
            <a:r>
              <a:rPr lang="en-US" sz="3200" b="1" dirty="0" smtClean="0"/>
              <a:t> </a:t>
            </a:r>
            <a:r>
              <a:rPr lang="en-US" sz="3200" b="1" i="1" dirty="0" smtClean="0"/>
              <a:t>“</a:t>
            </a:r>
            <a:r>
              <a:rPr lang="en-US" sz="3200" b="1" i="1" u="sng" dirty="0"/>
              <a:t>1260 days</a:t>
            </a:r>
            <a:r>
              <a:rPr lang="en-US" sz="3200" b="1" i="1" dirty="0" smtClean="0"/>
              <a:t>” </a:t>
            </a:r>
            <a:r>
              <a:rPr lang="en-US" sz="2400" b="1" dirty="0">
                <a:solidFill>
                  <a:srgbClr val="FF0000"/>
                </a:solidFill>
              </a:rPr>
              <a:t>(</a:t>
            </a:r>
            <a:r>
              <a:rPr lang="en-US" sz="2400" b="1" dirty="0" smtClean="0">
                <a:solidFill>
                  <a:srgbClr val="FF0000"/>
                </a:solidFill>
              </a:rPr>
              <a:t>11:3  12:6,14)</a:t>
            </a:r>
            <a:r>
              <a:rPr lang="en-US" sz="2400" b="1" dirty="0" smtClean="0"/>
              <a:t>,</a:t>
            </a:r>
            <a:r>
              <a:rPr lang="en-US" sz="3200" dirty="0" smtClean="0"/>
              <a:t> </a:t>
            </a:r>
            <a:r>
              <a:rPr lang="en-US" sz="2400" b="1" dirty="0" smtClean="0"/>
              <a:t>(</a:t>
            </a:r>
            <a:r>
              <a:rPr lang="en-US" sz="2400" b="1" i="1" dirty="0" smtClean="0"/>
              <a:t>“</a:t>
            </a:r>
            <a:r>
              <a:rPr lang="en-US" sz="2400" b="1" i="1" dirty="0"/>
              <a:t>a time times and a half of time</a:t>
            </a:r>
            <a:r>
              <a:rPr lang="en-US" sz="2400" b="1" i="1" dirty="0" smtClean="0"/>
              <a:t>” = </a:t>
            </a:r>
            <a:r>
              <a:rPr lang="en-US" sz="2400" b="1" u="sng" dirty="0"/>
              <a:t>3½ </a:t>
            </a:r>
            <a:r>
              <a:rPr lang="en-US" sz="2400" b="1" u="sng" dirty="0" smtClean="0"/>
              <a:t>years</a:t>
            </a:r>
            <a:r>
              <a:rPr lang="en-US" sz="2400" b="1" dirty="0" smtClean="0"/>
              <a:t>) </a:t>
            </a:r>
            <a:r>
              <a:rPr lang="en-US" sz="3200" dirty="0" smtClean="0"/>
              <a:t>and</a:t>
            </a:r>
            <a:r>
              <a:rPr lang="en-US" sz="2400" b="1" dirty="0" smtClean="0"/>
              <a:t> </a:t>
            </a:r>
            <a:r>
              <a:rPr lang="en-US" sz="3200" dirty="0" smtClean="0">
                <a:solidFill>
                  <a:srgbClr val="0000FF"/>
                </a:solidFill>
              </a:rPr>
              <a:t>allotted time for antichrist </a:t>
            </a:r>
            <a:r>
              <a:rPr lang="en-US" sz="3200" dirty="0">
                <a:solidFill>
                  <a:srgbClr val="0000FF"/>
                </a:solidFill>
              </a:rPr>
              <a:t>to persecute the </a:t>
            </a:r>
            <a:r>
              <a:rPr lang="en-US" sz="3200" dirty="0" smtClean="0">
                <a:solidFill>
                  <a:srgbClr val="0000FF"/>
                </a:solidFill>
              </a:rPr>
              <a:t>saints and for the 2 </a:t>
            </a:r>
            <a:r>
              <a:rPr lang="en-US" sz="3200" dirty="0">
                <a:solidFill>
                  <a:srgbClr val="0000FF"/>
                </a:solidFill>
              </a:rPr>
              <a:t>witnesses </a:t>
            </a:r>
            <a:r>
              <a:rPr lang="en-US" sz="3200" dirty="0" smtClean="0">
                <a:solidFill>
                  <a:srgbClr val="0000FF"/>
                </a:solidFill>
              </a:rPr>
              <a:t>to appear </a:t>
            </a:r>
            <a:r>
              <a:rPr lang="en-US" sz="2400" b="1" dirty="0" smtClean="0">
                <a:solidFill>
                  <a:srgbClr val="FF0000"/>
                </a:solidFill>
              </a:rPr>
              <a:t>(11:3) </a:t>
            </a:r>
            <a:r>
              <a:rPr lang="en-US" sz="3200" dirty="0" smtClean="0"/>
              <a:t>- </a:t>
            </a:r>
            <a:r>
              <a:rPr lang="en-US" sz="3200" u="sng" dirty="0" smtClean="0"/>
              <a:t>all symbolic of the same period</a:t>
            </a:r>
            <a:r>
              <a:rPr lang="en-US" sz="3200" dirty="0" smtClean="0"/>
              <a:t>.</a:t>
            </a:r>
          </a:p>
          <a:p>
            <a:pPr marL="514350" indent="-514350" algn="l">
              <a:buFontTx/>
              <a:buAutoNum type="arabicPeriod"/>
            </a:pPr>
            <a:r>
              <a:rPr lang="en-US" sz="3200" dirty="0" smtClean="0"/>
              <a:t>The </a:t>
            </a:r>
            <a:r>
              <a:rPr lang="en-US" sz="3200" b="1" i="1" dirty="0"/>
              <a:t>“water like a river”</a:t>
            </a:r>
            <a:r>
              <a:rPr lang="en-US" sz="3200" dirty="0"/>
              <a:t> from </a:t>
            </a:r>
            <a:r>
              <a:rPr lang="en-US" sz="3200" dirty="0" smtClean="0"/>
              <a:t>the serpent’s </a:t>
            </a:r>
            <a:r>
              <a:rPr lang="en-US" sz="3200" dirty="0"/>
              <a:t>mouth </a:t>
            </a:r>
            <a:r>
              <a:rPr lang="en-US" sz="3200" dirty="0" smtClean="0"/>
              <a:t>signifies </a:t>
            </a:r>
            <a:r>
              <a:rPr lang="en-US" sz="3200" dirty="0"/>
              <a:t>the evil attacks against the church</a:t>
            </a:r>
            <a:r>
              <a:rPr lang="en-US" sz="3200" dirty="0" smtClean="0">
                <a:solidFill>
                  <a:schemeClr val="tx1"/>
                </a:solidFill>
              </a:rPr>
              <a:t>.</a:t>
            </a:r>
            <a:r>
              <a:rPr lang="en-US" sz="3200" dirty="0">
                <a:solidFill>
                  <a:schemeClr val="tx1"/>
                </a:solidFill>
              </a:rPr>
              <a:t> </a:t>
            </a:r>
            <a:r>
              <a:rPr lang="en-US" sz="3200" u="sng" dirty="0">
                <a:solidFill>
                  <a:schemeClr val="tx1"/>
                </a:solidFill>
              </a:rPr>
              <a:t>God’s protection allows for persecution and adversity to train up His children</a:t>
            </a:r>
            <a:r>
              <a:rPr lang="en-US" sz="3200" dirty="0">
                <a:solidFill>
                  <a:schemeClr val="tx1"/>
                </a:solidFill>
              </a:rPr>
              <a:t>. </a:t>
            </a:r>
            <a:endParaRPr lang="en-US" sz="3200" dirty="0" smtClean="0">
              <a:solidFill>
                <a:schemeClr val="tx1"/>
              </a:solidFill>
            </a:endParaRPr>
          </a:p>
          <a:p>
            <a:pPr marL="1257300" indent="-628650" algn="l">
              <a:spcBef>
                <a:spcPts val="1200"/>
              </a:spcBef>
              <a:buClr>
                <a:srgbClr val="0000FF"/>
              </a:buClr>
              <a:buFont typeface="Wingdings" panose="05000000000000000000" pitchFamily="2" charset="2"/>
              <a:buChar char="v"/>
            </a:pPr>
            <a:r>
              <a:rPr lang="en-US" sz="3200" b="1" dirty="0" smtClean="0">
                <a:solidFill>
                  <a:srgbClr val="33CC33"/>
                </a:solidFill>
              </a:rPr>
              <a:t>The </a:t>
            </a:r>
            <a:r>
              <a:rPr lang="en-US" sz="3200" b="1" dirty="0">
                <a:solidFill>
                  <a:srgbClr val="33CC33"/>
                </a:solidFill>
              </a:rPr>
              <a:t>beginning of the end: </a:t>
            </a:r>
            <a:endParaRPr lang="en-US" sz="3200" dirty="0" smtClean="0">
              <a:solidFill>
                <a:srgbClr val="33CC33"/>
              </a:solidFill>
            </a:endParaRPr>
          </a:p>
          <a:p>
            <a:pPr marL="514350" lvl="0" indent="-514350" algn="l">
              <a:buAutoNum type="arabicPeriod"/>
            </a:pPr>
            <a:r>
              <a:rPr lang="en-US" sz="3200" dirty="0"/>
              <a:t>The Devil’s kingship </a:t>
            </a:r>
            <a:r>
              <a:rPr lang="en-US" sz="3200" dirty="0" smtClean="0"/>
              <a:t>is only temporary</a:t>
            </a:r>
            <a:r>
              <a:rPr lang="en-US" sz="2400" b="1" dirty="0" smtClean="0"/>
              <a:t>. </a:t>
            </a:r>
            <a:r>
              <a:rPr lang="en-US" sz="3200" dirty="0" smtClean="0"/>
              <a:t> Dragon / beast’s </a:t>
            </a:r>
            <a:r>
              <a:rPr lang="en-US" sz="3200" b="1" i="1" dirty="0" smtClean="0"/>
              <a:t>“</a:t>
            </a:r>
            <a:r>
              <a:rPr lang="en-US" sz="3200" b="1" i="1" u="sng" dirty="0" smtClean="0"/>
              <a:t>Time </a:t>
            </a:r>
            <a:r>
              <a:rPr lang="en-US" sz="3200" b="1" i="1" u="sng" dirty="0"/>
              <a:t>is short</a:t>
            </a:r>
            <a:r>
              <a:rPr lang="en-US" sz="3200" b="1" i="1" dirty="0"/>
              <a:t>”</a:t>
            </a:r>
            <a:r>
              <a:rPr lang="en-US" sz="3200" dirty="0">
                <a:solidFill>
                  <a:srgbClr val="FF0000"/>
                </a:solidFill>
              </a:rPr>
              <a:t> </a:t>
            </a:r>
            <a:r>
              <a:rPr lang="en-US" sz="2400" b="1" dirty="0" smtClean="0">
                <a:solidFill>
                  <a:srgbClr val="FF0000"/>
                </a:solidFill>
              </a:rPr>
              <a:t>(12:12) </a:t>
            </a:r>
            <a:r>
              <a:rPr lang="en-US" sz="3200" dirty="0" smtClean="0"/>
              <a:t>figuratively = N.T. church </a:t>
            </a:r>
            <a:r>
              <a:rPr lang="en-US" sz="3200" dirty="0"/>
              <a:t>age, </a:t>
            </a:r>
            <a:r>
              <a:rPr lang="en-US" sz="3200" dirty="0" smtClean="0"/>
              <a:t>embraces the </a:t>
            </a:r>
            <a:r>
              <a:rPr lang="en-US" sz="3200" b="1" i="1" dirty="0"/>
              <a:t>“</a:t>
            </a:r>
            <a:r>
              <a:rPr lang="en-US" sz="3200" b="1" i="1" u="sng" dirty="0"/>
              <a:t>little longer</a:t>
            </a:r>
            <a:r>
              <a:rPr lang="en-US" sz="3200" b="1" i="1" dirty="0"/>
              <a:t>”</a:t>
            </a:r>
            <a:r>
              <a:rPr lang="en-US" sz="3200" dirty="0"/>
              <a:t> </a:t>
            </a:r>
            <a:r>
              <a:rPr lang="en-US" sz="2400" b="1" dirty="0">
                <a:solidFill>
                  <a:srgbClr val="FF0000"/>
                </a:solidFill>
              </a:rPr>
              <a:t>(</a:t>
            </a:r>
            <a:r>
              <a:rPr lang="en-US" sz="2400" b="1" dirty="0" smtClean="0">
                <a:solidFill>
                  <a:srgbClr val="FF0000"/>
                </a:solidFill>
              </a:rPr>
              <a:t>6:11), </a:t>
            </a:r>
            <a:r>
              <a:rPr lang="en-US" sz="3200" dirty="0" smtClean="0"/>
              <a:t>the </a:t>
            </a:r>
            <a:r>
              <a:rPr lang="en-US" sz="3200" b="1" i="1" dirty="0"/>
              <a:t>“</a:t>
            </a:r>
            <a:r>
              <a:rPr lang="en-US" sz="3200" b="1" i="1" u="sng" dirty="0"/>
              <a:t>delay</a:t>
            </a:r>
            <a:r>
              <a:rPr lang="en-US" sz="3200" b="1" i="1" dirty="0"/>
              <a:t>”</a:t>
            </a:r>
            <a:r>
              <a:rPr lang="en-US" sz="3200" dirty="0"/>
              <a:t> </a:t>
            </a:r>
            <a:r>
              <a:rPr lang="en-US" sz="3200" dirty="0" smtClean="0"/>
              <a:t>of the angel </a:t>
            </a:r>
            <a:r>
              <a:rPr lang="en-US" sz="3200" dirty="0"/>
              <a:t>standing on the sea and on the land </a:t>
            </a:r>
            <a:r>
              <a:rPr lang="en-US" sz="2400" b="1" dirty="0">
                <a:solidFill>
                  <a:srgbClr val="FF0000"/>
                </a:solidFill>
              </a:rPr>
              <a:t>(10:6-7) </a:t>
            </a:r>
            <a:r>
              <a:rPr lang="en-US" sz="3200" dirty="0" smtClean="0"/>
              <a:t>and covers </a:t>
            </a:r>
            <a:r>
              <a:rPr lang="en-US" sz="3200" dirty="0"/>
              <a:t>the </a:t>
            </a:r>
            <a:r>
              <a:rPr lang="en-US" sz="3200" b="1" i="1" dirty="0"/>
              <a:t>“</a:t>
            </a:r>
            <a:r>
              <a:rPr lang="en-US" sz="3200" b="1" i="1" u="sng" dirty="0"/>
              <a:t>short time</a:t>
            </a:r>
            <a:r>
              <a:rPr lang="en-US" sz="3200" b="1" i="1" dirty="0"/>
              <a:t>”</a:t>
            </a:r>
            <a:r>
              <a:rPr lang="en-US" sz="3200" dirty="0"/>
              <a:t> that Satan is set </a:t>
            </a:r>
            <a:r>
              <a:rPr lang="en-US" sz="3200" dirty="0" smtClean="0"/>
              <a:t>free</a:t>
            </a:r>
            <a:r>
              <a:rPr lang="en-US" sz="3200" dirty="0"/>
              <a:t> </a:t>
            </a:r>
            <a:r>
              <a:rPr lang="en-US" sz="2400" b="1" dirty="0" smtClean="0">
                <a:solidFill>
                  <a:srgbClr val="FF0000"/>
                </a:solidFill>
              </a:rPr>
              <a:t>(20:3</a:t>
            </a:r>
            <a:r>
              <a:rPr lang="en-US" sz="2400" b="1" dirty="0">
                <a:solidFill>
                  <a:srgbClr val="FF0000"/>
                </a:solidFill>
              </a:rPr>
              <a:t>).  </a:t>
            </a:r>
            <a:endParaRPr lang="en-US" sz="2400" b="1" dirty="0" smtClean="0">
              <a:solidFill>
                <a:srgbClr val="FF0000"/>
              </a:solidFill>
            </a:endParaRPr>
          </a:p>
          <a:p>
            <a:pPr algn="l">
              <a:spcBef>
                <a:spcPts val="1200"/>
              </a:spcBef>
            </a:pPr>
            <a:r>
              <a:rPr lang="en-US" sz="3200" dirty="0" smtClean="0">
                <a:solidFill>
                  <a:schemeClr val="tx1"/>
                </a:solidFill>
              </a:rPr>
              <a:t>2. </a:t>
            </a:r>
            <a:r>
              <a:rPr lang="en-US" sz="3200" u="sng" dirty="0" smtClean="0">
                <a:solidFill>
                  <a:schemeClr val="tx1"/>
                </a:solidFill>
              </a:rPr>
              <a:t>Victory over evil is in </a:t>
            </a:r>
            <a:r>
              <a:rPr lang="en-US" sz="3200" u="sng" dirty="0">
                <a:solidFill>
                  <a:schemeClr val="tx1"/>
                </a:solidFill>
              </a:rPr>
              <a:t>the blood </a:t>
            </a:r>
            <a:r>
              <a:rPr lang="en-US" sz="3200" u="sng" dirty="0" smtClean="0">
                <a:solidFill>
                  <a:schemeClr val="tx1"/>
                </a:solidFill>
              </a:rPr>
              <a:t>and </a:t>
            </a:r>
            <a:r>
              <a:rPr lang="en-US" sz="3200" u="sng" dirty="0">
                <a:solidFill>
                  <a:schemeClr val="tx1"/>
                </a:solidFill>
              </a:rPr>
              <a:t>testimony of the Lamb</a:t>
            </a:r>
            <a:r>
              <a:rPr lang="en-US" sz="3200" dirty="0" smtClean="0">
                <a:solidFill>
                  <a:schemeClr val="tx1"/>
                </a:solidFill>
              </a:rPr>
              <a:t>.</a:t>
            </a:r>
            <a:endParaRPr lang="en-US" sz="3200" dirty="0">
              <a:solidFill>
                <a:schemeClr val="tx1"/>
              </a:solidFill>
            </a:endParaRPr>
          </a:p>
        </p:txBody>
      </p:sp>
      <p:sp>
        <p:nvSpPr>
          <p:cNvPr id="4" name="Rectangle 3"/>
          <p:cNvSpPr/>
          <p:nvPr/>
        </p:nvSpPr>
        <p:spPr>
          <a:xfrm>
            <a:off x="2038351" y="-58697"/>
            <a:ext cx="10363200" cy="1200329"/>
          </a:xfrm>
          <a:prstGeom prst="rect">
            <a:avLst/>
          </a:prstGeom>
          <a:solidFill>
            <a:schemeClr val="bg1"/>
          </a:solidFill>
        </p:spPr>
        <p:txBody>
          <a:bodyPr wrap="square">
            <a:spAutoFit/>
          </a:bodyPr>
          <a:lstStyle/>
          <a:p>
            <a:pPr lvl="0"/>
            <a:r>
              <a:rPr lang="en-US" b="1" dirty="0" smtClean="0"/>
              <a:t>1</a:t>
            </a:r>
            <a:r>
              <a:rPr lang="en-US" b="1" baseline="30000" dirty="0" smtClean="0"/>
              <a:t>st</a:t>
            </a:r>
            <a:r>
              <a:rPr lang="en-US" b="1" dirty="0" smtClean="0"/>
              <a:t> </a:t>
            </a:r>
            <a:r>
              <a:rPr lang="en-US" b="1" dirty="0"/>
              <a:t>Sign: </a:t>
            </a:r>
            <a:r>
              <a:rPr lang="en-US" b="1" dirty="0" smtClean="0"/>
              <a:t>The </a:t>
            </a:r>
            <a:r>
              <a:rPr lang="en-US" b="1" dirty="0"/>
              <a:t>conflict of the </a:t>
            </a:r>
            <a:r>
              <a:rPr lang="en-US" b="1" dirty="0" smtClean="0"/>
              <a:t>dragon </a:t>
            </a:r>
            <a:r>
              <a:rPr lang="en-US" b="1" dirty="0"/>
              <a:t>with </a:t>
            </a:r>
            <a:r>
              <a:rPr lang="en-US" b="1"/>
              <a:t>the </a:t>
            </a:r>
            <a:r>
              <a:rPr lang="en-US" b="1" smtClean="0"/>
              <a:t>woman </a:t>
            </a:r>
            <a:r>
              <a:rPr lang="en-US" b="1" dirty="0"/>
              <a:t>and her seed</a:t>
            </a:r>
            <a:r>
              <a:rPr lang="en-US" dirty="0"/>
              <a:t> </a:t>
            </a:r>
            <a:r>
              <a:rPr lang="en-US" sz="2800" dirty="0" smtClean="0">
                <a:solidFill>
                  <a:srgbClr val="FF0000"/>
                </a:solidFill>
              </a:rPr>
              <a:t>(12:1-17)</a:t>
            </a:r>
            <a:endParaRPr lang="en-US" sz="2800" dirty="0">
              <a:solidFill>
                <a:srgbClr val="FF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solidFill>
                  <a:srgbClr val="FFCCFF"/>
                </a:solidFill>
              </a:rPr>
              <a:t>SCENE #</a:t>
            </a:r>
            <a:r>
              <a:rPr lang="en-US" sz="2000" b="1" dirty="0" smtClean="0">
                <a:solidFill>
                  <a:srgbClr val="FFCCFF"/>
                </a:solidFill>
              </a:rPr>
              <a:t>4</a:t>
            </a:r>
            <a:endParaRPr lang="en-US" sz="2000" b="1" dirty="0">
              <a:solidFill>
                <a:srgbClr val="FFCCFF"/>
              </a:solidFill>
            </a:endParaRPr>
          </a:p>
        </p:txBody>
      </p:sp>
    </p:spTree>
    <p:extLst>
      <p:ext uri="{BB962C8B-B14F-4D97-AF65-F5344CB8AC3E}">
        <p14:creationId xmlns:p14="http://schemas.microsoft.com/office/powerpoint/2010/main" val="33665528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1" y="1219621"/>
            <a:ext cx="11611429" cy="8433078"/>
          </a:xfrm>
          <a:prstGeom prst="rect">
            <a:avLst/>
          </a:prstGeom>
        </p:spPr>
        <p:txBody>
          <a:bodyPr wrap="square">
            <a:spAutoFit/>
          </a:bodyPr>
          <a:lstStyle/>
          <a:p>
            <a:pPr marL="457200" lvl="5" indent="-457200" algn="l">
              <a:spcBef>
                <a:spcPts val="1200"/>
              </a:spcBef>
              <a:buClr>
                <a:srgbClr val="0000FF"/>
              </a:buClr>
              <a:buFont typeface="Wingdings" panose="05000000000000000000" pitchFamily="2" charset="2"/>
              <a:buChar char="v"/>
            </a:pPr>
            <a:r>
              <a:rPr lang="en-US" sz="3200" b="1" u="sng" dirty="0" smtClean="0"/>
              <a:t>Some</a:t>
            </a:r>
            <a:r>
              <a:rPr lang="en-US" sz="3200" dirty="0" smtClean="0"/>
              <a:t> </a:t>
            </a:r>
            <a:r>
              <a:rPr lang="en-US" sz="3200" dirty="0"/>
              <a:t>see this as a pervasive evil spirit that continually manifests throughout history instigating false teaching and persecution to defeat the church, </a:t>
            </a:r>
            <a:r>
              <a:rPr lang="en-US" sz="3200" dirty="0" smtClean="0">
                <a:solidFill>
                  <a:srgbClr val="0000FF"/>
                </a:solidFill>
              </a:rPr>
              <a:t>while…</a:t>
            </a:r>
            <a:r>
              <a:rPr lang="en-US" sz="3200" dirty="0" smtClean="0"/>
              <a:t>  </a:t>
            </a:r>
          </a:p>
          <a:p>
            <a:pPr marL="457200" lvl="5" indent="-457200" algn="l">
              <a:spcBef>
                <a:spcPts val="1200"/>
              </a:spcBef>
              <a:buClr>
                <a:srgbClr val="0000FF"/>
              </a:buClr>
              <a:buFont typeface="Wingdings" panose="05000000000000000000" pitchFamily="2" charset="2"/>
              <a:buChar char="v"/>
            </a:pPr>
            <a:r>
              <a:rPr lang="en-US" sz="3200" b="1" u="sng" dirty="0" smtClean="0"/>
              <a:t>Others</a:t>
            </a:r>
            <a:r>
              <a:rPr lang="en-US" sz="3200" dirty="0" smtClean="0"/>
              <a:t> </a:t>
            </a:r>
            <a:r>
              <a:rPr lang="en-US" sz="3200" dirty="0"/>
              <a:t>see this as a personified individual Antichrist-figure who is to come at the final stages of history, one that John’s vision sets forth over against the personal Christ figure</a:t>
            </a:r>
            <a:r>
              <a:rPr lang="en-US" sz="3200" dirty="0" smtClean="0"/>
              <a:t>.</a:t>
            </a:r>
          </a:p>
          <a:p>
            <a:pPr lvl="5" indent="0" algn="l">
              <a:buClr>
                <a:srgbClr val="0000FF"/>
              </a:buClr>
            </a:pPr>
            <a:r>
              <a:rPr lang="en-US" sz="2000" dirty="0" smtClean="0"/>
              <a:t> </a:t>
            </a:r>
          </a:p>
          <a:p>
            <a:pPr marL="914400" lvl="5" indent="-457200" algn="l">
              <a:buFont typeface="Wingdings" panose="05000000000000000000" pitchFamily="2" charset="2"/>
              <a:buChar char="v"/>
            </a:pPr>
            <a:r>
              <a:rPr lang="en-US" sz="3200" b="1" dirty="0">
                <a:solidFill>
                  <a:srgbClr val="FF3399"/>
                </a:solidFill>
              </a:rPr>
              <a:t>Relationship between the Dragon and the Beast</a:t>
            </a:r>
            <a:r>
              <a:rPr lang="en-US" sz="3200" dirty="0">
                <a:solidFill>
                  <a:srgbClr val="FF3399"/>
                </a:solidFill>
              </a:rPr>
              <a:t>: </a:t>
            </a:r>
            <a:endParaRPr lang="en-US" sz="3200" dirty="0" smtClean="0">
              <a:solidFill>
                <a:srgbClr val="FF3399"/>
              </a:solidFill>
            </a:endParaRPr>
          </a:p>
          <a:p>
            <a:pPr marL="514350" lvl="0" indent="-514350" algn="l">
              <a:buAutoNum type="arabicPeriod"/>
            </a:pPr>
            <a:r>
              <a:rPr lang="en-US" sz="3200" dirty="0" smtClean="0"/>
              <a:t>In Daniel 7, </a:t>
            </a:r>
            <a:r>
              <a:rPr lang="en-US" sz="3200" dirty="0"/>
              <a:t>beasts are </a:t>
            </a:r>
            <a:r>
              <a:rPr lang="en-US" sz="3200" dirty="0" smtClean="0"/>
              <a:t>kingdoms and </a:t>
            </a:r>
            <a:r>
              <a:rPr lang="en-US" sz="3200" dirty="0"/>
              <a:t>horns are </a:t>
            </a:r>
            <a:r>
              <a:rPr lang="en-US" sz="3200" dirty="0" smtClean="0"/>
              <a:t>kings. Both are found </a:t>
            </a:r>
            <a:r>
              <a:rPr lang="en-US" sz="3200" dirty="0"/>
              <a:t>in Rev.</a:t>
            </a:r>
            <a:r>
              <a:rPr lang="en-US" sz="3200" dirty="0">
                <a:solidFill>
                  <a:schemeClr val="tx1"/>
                </a:solidFill>
              </a:rPr>
              <a:t> </a:t>
            </a:r>
            <a:r>
              <a:rPr lang="en-US" sz="3200" b="1" dirty="0" smtClean="0">
                <a:solidFill>
                  <a:schemeClr val="accent4">
                    <a:lumMod val="75000"/>
                  </a:schemeClr>
                </a:solidFill>
              </a:rPr>
              <a:t>Dan.7:2-7</a:t>
            </a:r>
            <a:r>
              <a:rPr lang="en-US" sz="3200" dirty="0" smtClean="0"/>
              <a:t> presents four </a:t>
            </a:r>
            <a:r>
              <a:rPr lang="en-US" sz="3200" dirty="0"/>
              <a:t>individual </a:t>
            </a:r>
            <a:r>
              <a:rPr lang="en-US" sz="3200" dirty="0" smtClean="0"/>
              <a:t>beasts, </a:t>
            </a:r>
            <a:r>
              <a:rPr lang="en-US" sz="3200" u="sng" dirty="0" smtClean="0"/>
              <a:t>but </a:t>
            </a:r>
            <a:r>
              <a:rPr lang="en-US" sz="3200" u="sng" dirty="0"/>
              <a:t>in Revelation </a:t>
            </a:r>
            <a:r>
              <a:rPr lang="en-US" sz="3200" u="sng" dirty="0" smtClean="0"/>
              <a:t>they form </a:t>
            </a:r>
            <a:r>
              <a:rPr lang="en-US" sz="3200" u="sng" dirty="0"/>
              <a:t>a composite beast</a:t>
            </a:r>
            <a:r>
              <a:rPr lang="en-US" sz="3200" dirty="0"/>
              <a:t> out of the </a:t>
            </a:r>
            <a:r>
              <a:rPr lang="en-US" sz="3200" dirty="0" smtClean="0"/>
              <a:t>sea.</a:t>
            </a:r>
          </a:p>
          <a:p>
            <a:pPr lvl="0" algn="l"/>
            <a:r>
              <a:rPr lang="en-US" sz="3200" dirty="0" smtClean="0"/>
              <a:t> </a:t>
            </a:r>
          </a:p>
          <a:p>
            <a:pPr marL="457200" lvl="0" indent="-457200" algn="l"/>
            <a:r>
              <a:rPr lang="en-US" sz="3200" dirty="0" smtClean="0">
                <a:solidFill>
                  <a:schemeClr val="tx1"/>
                </a:solidFill>
              </a:rPr>
              <a:t>2. 10 </a:t>
            </a:r>
            <a:r>
              <a:rPr lang="en-US" sz="3200" b="1" dirty="0">
                <a:solidFill>
                  <a:srgbClr val="33CC33"/>
                </a:solidFill>
              </a:rPr>
              <a:t>Horns</a:t>
            </a:r>
            <a:r>
              <a:rPr lang="en-US" sz="3200" b="1" dirty="0"/>
              <a:t>,</a:t>
            </a:r>
            <a:r>
              <a:rPr lang="en-US" sz="3200" dirty="0"/>
              <a:t> 7 </a:t>
            </a:r>
            <a:r>
              <a:rPr lang="en-US" sz="3200" b="1" dirty="0">
                <a:solidFill>
                  <a:srgbClr val="33CC33"/>
                </a:solidFill>
              </a:rPr>
              <a:t>heads</a:t>
            </a:r>
            <a:r>
              <a:rPr lang="en-US" sz="3200" dirty="0"/>
              <a:t>, &amp; 10 </a:t>
            </a:r>
            <a:r>
              <a:rPr lang="en-US" sz="3200" b="1" dirty="0">
                <a:solidFill>
                  <a:srgbClr val="33CC33"/>
                </a:solidFill>
              </a:rPr>
              <a:t>crowns</a:t>
            </a:r>
            <a:r>
              <a:rPr lang="en-US" sz="3200" dirty="0"/>
              <a:t> symbolize </a:t>
            </a:r>
            <a:r>
              <a:rPr lang="en-US" sz="3200" u="sng" dirty="0"/>
              <a:t>universal influence of evil over earthly kings and kingdoms</a:t>
            </a:r>
            <a:r>
              <a:rPr lang="en-US" sz="3200" dirty="0"/>
              <a:t> with the intent </a:t>
            </a:r>
            <a:r>
              <a:rPr lang="en-US" sz="3200" u="sng" dirty="0"/>
              <a:t>to use all religious, economic, political and social powers of the world to destroy the church</a:t>
            </a:r>
            <a:r>
              <a:rPr lang="en-US" sz="3200" dirty="0"/>
              <a:t>; like the Roman Empire, but not limited to a single entity or period of history.</a:t>
            </a:r>
            <a:endParaRPr lang="en-US" sz="3200" b="1" dirty="0">
              <a:solidFill>
                <a:srgbClr val="FF0000"/>
              </a:solidFill>
            </a:endParaRPr>
          </a:p>
        </p:txBody>
      </p:sp>
      <p:sp>
        <p:nvSpPr>
          <p:cNvPr id="4" name="Rectangle 3"/>
          <p:cNvSpPr/>
          <p:nvPr/>
        </p:nvSpPr>
        <p:spPr>
          <a:xfrm>
            <a:off x="1884135" y="17503"/>
            <a:ext cx="10363200" cy="1138773"/>
          </a:xfrm>
          <a:prstGeom prst="rect">
            <a:avLst/>
          </a:prstGeom>
          <a:solidFill>
            <a:schemeClr val="bg1"/>
          </a:solidFill>
        </p:spPr>
        <p:txBody>
          <a:bodyPr wrap="square">
            <a:spAutoFit/>
          </a:bodyPr>
          <a:lstStyle/>
          <a:p>
            <a:pPr lvl="0"/>
            <a:r>
              <a:rPr lang="en-US" b="1" dirty="0" smtClean="0"/>
              <a:t>2</a:t>
            </a:r>
            <a:r>
              <a:rPr lang="en-US" b="1" baseline="30000" dirty="0" smtClean="0"/>
              <a:t>nd</a:t>
            </a:r>
            <a:r>
              <a:rPr lang="en-US" b="1" dirty="0" smtClean="0"/>
              <a:t> Sign:</a:t>
            </a:r>
          </a:p>
          <a:p>
            <a:pPr lvl="5" indent="0"/>
            <a:r>
              <a:rPr lang="en-US" sz="3200" b="1" dirty="0">
                <a:solidFill>
                  <a:srgbClr val="0070C0"/>
                </a:solidFill>
              </a:rPr>
              <a:t> </a:t>
            </a:r>
            <a:r>
              <a:rPr lang="en-US" sz="3200" dirty="0">
                <a:solidFill>
                  <a:srgbClr val="0070C0"/>
                </a:solidFill>
              </a:rPr>
              <a:t>Two strands of interpretation </a:t>
            </a:r>
            <a:r>
              <a:rPr lang="en-US" sz="2800" dirty="0" smtClean="0">
                <a:solidFill>
                  <a:srgbClr val="FF0000"/>
                </a:solidFill>
              </a:rPr>
              <a:t>(</a:t>
            </a:r>
            <a:r>
              <a:rPr lang="en-US" sz="2800" dirty="0">
                <a:solidFill>
                  <a:srgbClr val="FF0000"/>
                </a:solidFill>
              </a:rPr>
              <a:t>13:1-10</a:t>
            </a:r>
            <a:r>
              <a:rPr lang="en-US" sz="2800" dirty="0" smtClean="0">
                <a:solidFill>
                  <a:srgbClr val="FF0000"/>
                </a:solidFill>
              </a:rPr>
              <a:t>)</a:t>
            </a:r>
            <a:endParaRPr lang="en-US" sz="2800" dirty="0">
              <a:solidFill>
                <a:srgbClr val="FF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356978672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11:19-15:4</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3" name="Rectangle 2"/>
          <p:cNvSpPr/>
          <p:nvPr/>
        </p:nvSpPr>
        <p:spPr>
          <a:xfrm>
            <a:off x="1393371" y="1219621"/>
            <a:ext cx="11611429" cy="10279737"/>
          </a:xfrm>
          <a:prstGeom prst="rect">
            <a:avLst/>
          </a:prstGeom>
        </p:spPr>
        <p:txBody>
          <a:bodyPr wrap="square">
            <a:spAutoFit/>
          </a:bodyPr>
          <a:lstStyle/>
          <a:p>
            <a:pPr marL="457200" indent="-457200" algn="l">
              <a:buFont typeface="Wingdings" panose="05000000000000000000" pitchFamily="2" charset="2"/>
              <a:buChar char="v"/>
            </a:pPr>
            <a:r>
              <a:rPr lang="en-US" sz="3200" dirty="0" smtClean="0">
                <a:solidFill>
                  <a:srgbClr val="0000FF"/>
                </a:solidFill>
              </a:rPr>
              <a:t>The </a:t>
            </a:r>
            <a:r>
              <a:rPr lang="en-US" sz="3200" dirty="0">
                <a:solidFill>
                  <a:srgbClr val="0000FF"/>
                </a:solidFill>
              </a:rPr>
              <a:t>beast imitates and rivals Jesus Christ in several ways</a:t>
            </a:r>
            <a:r>
              <a:rPr lang="en-US" sz="3200" dirty="0"/>
              <a:t>:</a:t>
            </a:r>
          </a:p>
          <a:p>
            <a:pPr marL="457200" lvl="0" indent="457200" algn="l">
              <a:tabLst>
                <a:tab pos="914400" algn="l"/>
              </a:tabLst>
            </a:pPr>
            <a:r>
              <a:rPr lang="en-US" sz="2800" dirty="0"/>
              <a:t>Both are involved in conflict having to do with a </a:t>
            </a:r>
            <a:r>
              <a:rPr lang="en-US" sz="2800" dirty="0" smtClean="0"/>
              <a:t>sword, </a:t>
            </a:r>
          </a:p>
          <a:p>
            <a:pPr marL="457200" lvl="0" indent="457200" algn="l">
              <a:tabLst>
                <a:tab pos="914400" algn="l"/>
              </a:tabLst>
            </a:pPr>
            <a:r>
              <a:rPr lang="en-US" sz="2800" dirty="0" smtClean="0"/>
              <a:t>Both </a:t>
            </a:r>
            <a:r>
              <a:rPr lang="en-US" sz="2800" dirty="0"/>
              <a:t>have devotees with names written on their </a:t>
            </a:r>
            <a:r>
              <a:rPr lang="en-US" sz="2800" dirty="0" smtClean="0"/>
              <a:t>foreheads,</a:t>
            </a:r>
            <a:endParaRPr lang="en-US" sz="2800" dirty="0"/>
          </a:p>
          <a:p>
            <a:pPr marL="457200" lvl="0" indent="457200" algn="l">
              <a:tabLst>
                <a:tab pos="914400" algn="l"/>
              </a:tabLst>
            </a:pPr>
            <a:r>
              <a:rPr lang="en-US" sz="2800" dirty="0"/>
              <a:t>Both are pictured as having horns that represent a </a:t>
            </a:r>
            <a:r>
              <a:rPr lang="en-US" sz="2800" dirty="0" smtClean="0"/>
              <a:t>kingship, </a:t>
            </a:r>
            <a:endParaRPr lang="en-US" sz="2800" dirty="0"/>
          </a:p>
          <a:p>
            <a:pPr marL="457200" lvl="0" indent="457200" algn="l">
              <a:tabLst>
                <a:tab pos="914400" algn="l"/>
              </a:tabLst>
            </a:pPr>
            <a:r>
              <a:rPr lang="en-US" sz="2800" dirty="0"/>
              <a:t>Both are described as having had a marvelous </a:t>
            </a:r>
            <a:r>
              <a:rPr lang="en-US" sz="2800" dirty="0" smtClean="0"/>
              <a:t>healing,</a:t>
            </a:r>
            <a:endParaRPr lang="en-US" sz="2800" dirty="0"/>
          </a:p>
          <a:p>
            <a:pPr marL="457200" lvl="0" indent="457200" algn="l">
              <a:tabLst>
                <a:tab pos="914400" algn="l"/>
              </a:tabLst>
            </a:pPr>
            <a:r>
              <a:rPr lang="en-US" sz="2800" dirty="0"/>
              <a:t>Both are given a vested kind of authority over </a:t>
            </a:r>
            <a:r>
              <a:rPr lang="en-US" sz="2800" dirty="0" smtClean="0"/>
              <a:t>nations, … and</a:t>
            </a:r>
            <a:endParaRPr lang="en-US" sz="2800" dirty="0"/>
          </a:p>
          <a:p>
            <a:pPr marL="457200" lvl="0" indent="457200" algn="l">
              <a:tabLst>
                <a:tab pos="914400" algn="l"/>
              </a:tabLst>
            </a:pPr>
            <a:r>
              <a:rPr lang="en-US" sz="2800" dirty="0"/>
              <a:t>Both receive worldwide </a:t>
            </a:r>
            <a:r>
              <a:rPr lang="en-US" sz="2800" dirty="0" smtClean="0"/>
              <a:t>worship.</a:t>
            </a:r>
          </a:p>
          <a:p>
            <a:pPr marL="514350" indent="-514350" algn="l">
              <a:spcBef>
                <a:spcPts val="1200"/>
              </a:spcBef>
              <a:buAutoNum type="arabicPeriod"/>
            </a:pPr>
            <a:r>
              <a:rPr lang="en-US" sz="3200" dirty="0" smtClean="0"/>
              <a:t>“</a:t>
            </a:r>
            <a:r>
              <a:rPr lang="en-US" sz="3200" b="1" i="1" dirty="0" smtClean="0"/>
              <a:t>Who </a:t>
            </a:r>
            <a:r>
              <a:rPr lang="en-US" sz="3200" b="1" i="1" dirty="0"/>
              <a:t>is like the beast?”</a:t>
            </a:r>
            <a:r>
              <a:rPr lang="en-US" sz="3200" dirty="0"/>
              <a:t> and</a:t>
            </a:r>
            <a:r>
              <a:rPr lang="en-US" sz="3200" b="1" i="1" dirty="0"/>
              <a:t> “Who can make war against him?” </a:t>
            </a:r>
            <a:r>
              <a:rPr lang="en-US" sz="2400" b="1" dirty="0">
                <a:solidFill>
                  <a:srgbClr val="FF0000"/>
                </a:solidFill>
              </a:rPr>
              <a:t>(13:4).  </a:t>
            </a:r>
            <a:r>
              <a:rPr lang="en-US" sz="3200" dirty="0"/>
              <a:t>The beast uses its </a:t>
            </a:r>
            <a:r>
              <a:rPr lang="en-US" sz="3200" b="1" i="1" dirty="0"/>
              <a:t>“power to make war with the saints”</a:t>
            </a:r>
            <a:r>
              <a:rPr lang="en-US" sz="3200" dirty="0"/>
              <a:t>, seeking to conquer </a:t>
            </a:r>
            <a:r>
              <a:rPr lang="en-US" sz="3200" dirty="0" smtClean="0"/>
              <a:t>them.</a:t>
            </a:r>
            <a:r>
              <a:rPr lang="en-US" sz="3200" dirty="0"/>
              <a:t> </a:t>
            </a:r>
            <a:r>
              <a:rPr lang="en-US" sz="3200" dirty="0" smtClean="0"/>
              <a:t> In </a:t>
            </a:r>
            <a:r>
              <a:rPr lang="en-US" sz="3200" dirty="0"/>
              <a:t>his </a:t>
            </a:r>
            <a:r>
              <a:rPr lang="en-US" sz="3200" dirty="0" smtClean="0"/>
              <a:t>letters </a:t>
            </a:r>
            <a:r>
              <a:rPr lang="en-US" sz="3200" dirty="0"/>
              <a:t>John explicitly states </a:t>
            </a:r>
            <a:r>
              <a:rPr lang="en-US" sz="3200" dirty="0" smtClean="0"/>
              <a:t>that the </a:t>
            </a:r>
            <a:r>
              <a:rPr lang="en-US" sz="3200" b="1" i="1" dirty="0"/>
              <a:t>“antichrist is coming</a:t>
            </a:r>
            <a:r>
              <a:rPr lang="en-US" sz="3200" b="1" i="1" dirty="0" smtClean="0"/>
              <a:t>” </a:t>
            </a:r>
            <a:r>
              <a:rPr lang="en-US" sz="2400" b="1" dirty="0" smtClean="0">
                <a:solidFill>
                  <a:srgbClr val="FF0000"/>
                </a:solidFill>
              </a:rPr>
              <a:t>(1 Jn.2:18).</a:t>
            </a:r>
            <a:endParaRPr lang="en-US" sz="2400" dirty="0" smtClean="0"/>
          </a:p>
          <a:p>
            <a:pPr marL="514350" indent="-514350" algn="l">
              <a:buFont typeface="Wingdings" panose="05000000000000000000" pitchFamily="2" charset="2"/>
              <a:buChar char="v"/>
            </a:pPr>
            <a:r>
              <a:rPr lang="en-US" sz="3200" dirty="0" smtClean="0">
                <a:solidFill>
                  <a:srgbClr val="FF3399"/>
                </a:solidFill>
              </a:rPr>
              <a:t>This </a:t>
            </a:r>
            <a:r>
              <a:rPr lang="en-US" sz="3200" dirty="0">
                <a:solidFill>
                  <a:srgbClr val="FF3399"/>
                </a:solidFill>
              </a:rPr>
              <a:t>is both a present reality that is, and a future reality that is not yet</a:t>
            </a:r>
            <a:r>
              <a:rPr lang="en-US" sz="3200" dirty="0"/>
              <a:t>, for </a:t>
            </a:r>
            <a:r>
              <a:rPr lang="en-US" sz="3200" b="1" i="1" dirty="0"/>
              <a:t>“even now many antichrists have come</a:t>
            </a:r>
            <a:r>
              <a:rPr lang="en-US" sz="3200" b="1" i="1" dirty="0" smtClean="0"/>
              <a:t>”. </a:t>
            </a:r>
          </a:p>
          <a:p>
            <a:pPr marL="571500" lvl="0" indent="-571500" algn="l">
              <a:spcBef>
                <a:spcPts val="1200"/>
              </a:spcBef>
            </a:pPr>
            <a:r>
              <a:rPr lang="en-US" sz="3200" dirty="0" smtClean="0"/>
              <a:t>2. The </a:t>
            </a:r>
            <a:r>
              <a:rPr lang="en-US" sz="3200" dirty="0"/>
              <a:t>dragon / beast is </a:t>
            </a:r>
            <a:r>
              <a:rPr lang="en-US" sz="3200" u="sng" dirty="0"/>
              <a:t>worshiped</a:t>
            </a:r>
            <a:r>
              <a:rPr lang="en-US" sz="3200" dirty="0"/>
              <a:t> </a:t>
            </a:r>
            <a:r>
              <a:rPr lang="en-US" sz="2400" b="1" dirty="0">
                <a:solidFill>
                  <a:srgbClr val="FF0000"/>
                </a:solidFill>
              </a:rPr>
              <a:t>(13:8), </a:t>
            </a:r>
            <a:r>
              <a:rPr lang="en-US" sz="3200" u="sng" dirty="0"/>
              <a:t>speaks blasphemy </a:t>
            </a:r>
            <a:r>
              <a:rPr lang="en-US" sz="3200" dirty="0" smtClean="0"/>
              <a:t>	</a:t>
            </a:r>
            <a:r>
              <a:rPr lang="en-US" sz="2400" b="1" dirty="0" smtClean="0">
                <a:solidFill>
                  <a:srgbClr val="FF0000"/>
                </a:solidFill>
              </a:rPr>
              <a:t>(13:2,5,6) </a:t>
            </a:r>
            <a:r>
              <a:rPr lang="en-US" sz="3200" dirty="0"/>
              <a:t>and is </a:t>
            </a:r>
            <a:r>
              <a:rPr lang="en-US" sz="3200" u="sng" dirty="0"/>
              <a:t>a ferocious creature</a:t>
            </a:r>
            <a:r>
              <a:rPr lang="en-US" sz="3200" dirty="0"/>
              <a:t> having 7 heads but only </a:t>
            </a:r>
            <a:r>
              <a:rPr lang="en-US" sz="3200" dirty="0" smtClean="0"/>
              <a:t>	1 </a:t>
            </a:r>
            <a:r>
              <a:rPr lang="en-US" sz="3200" dirty="0"/>
              <a:t>boasting mouth.  The leopard’s body, feet like a bear </a:t>
            </a:r>
            <a:r>
              <a:rPr lang="en-US" sz="3200" dirty="0" smtClean="0"/>
              <a:t>and </a:t>
            </a:r>
            <a:r>
              <a:rPr lang="en-US" sz="3200" dirty="0"/>
              <a:t>mouth like a </a:t>
            </a:r>
            <a:r>
              <a:rPr lang="en-US" sz="3200" dirty="0" smtClean="0"/>
              <a:t>lion draws upon Hosea’s prophesy </a:t>
            </a:r>
            <a:r>
              <a:rPr lang="en-US" sz="2400" b="1" dirty="0" smtClean="0">
                <a:solidFill>
                  <a:srgbClr val="FF0000"/>
                </a:solidFill>
              </a:rPr>
              <a:t>(Hos.13:4-9</a:t>
            </a:r>
            <a:r>
              <a:rPr lang="en-US" sz="2400" b="1" dirty="0">
                <a:solidFill>
                  <a:srgbClr val="FF0000"/>
                </a:solidFill>
              </a:rPr>
              <a:t>). </a:t>
            </a:r>
            <a:endParaRPr lang="en-US" sz="1800" b="1" dirty="0">
              <a:solidFill>
                <a:srgbClr val="FF0000"/>
              </a:solidFill>
            </a:endParaRPr>
          </a:p>
          <a:p>
            <a:pPr algn="l">
              <a:spcBef>
                <a:spcPts val="1200"/>
              </a:spcBef>
            </a:pPr>
            <a:endParaRPr lang="en-US" sz="2400" b="1" dirty="0">
              <a:solidFill>
                <a:srgbClr val="FF0000"/>
              </a:solidFill>
            </a:endParaRPr>
          </a:p>
          <a:p>
            <a:pPr lvl="0" algn="l"/>
            <a:endParaRPr lang="en-US" sz="3200" dirty="0"/>
          </a:p>
          <a:p>
            <a:pPr marL="457200" lvl="0" algn="l">
              <a:tabLst>
                <a:tab pos="457200" algn="l"/>
              </a:tabLst>
            </a:pPr>
            <a:endParaRPr lang="en-US" sz="3200" dirty="0"/>
          </a:p>
        </p:txBody>
      </p:sp>
      <p:sp>
        <p:nvSpPr>
          <p:cNvPr id="4" name="Rectangle 3"/>
          <p:cNvSpPr/>
          <p:nvPr/>
        </p:nvSpPr>
        <p:spPr>
          <a:xfrm>
            <a:off x="2038351" y="17503"/>
            <a:ext cx="10363200" cy="1200329"/>
          </a:xfrm>
          <a:prstGeom prst="rect">
            <a:avLst/>
          </a:prstGeom>
          <a:solidFill>
            <a:schemeClr val="bg1"/>
          </a:solidFill>
        </p:spPr>
        <p:txBody>
          <a:bodyPr wrap="square">
            <a:spAutoFit/>
          </a:bodyPr>
          <a:lstStyle/>
          <a:p>
            <a:pPr lvl="0"/>
            <a:r>
              <a:rPr lang="en-US" b="1" dirty="0" smtClean="0"/>
              <a:t>2</a:t>
            </a:r>
            <a:r>
              <a:rPr lang="en-US" b="1" baseline="30000" dirty="0" smtClean="0"/>
              <a:t>nd</a:t>
            </a:r>
            <a:r>
              <a:rPr lang="en-US" b="1" dirty="0" smtClean="0"/>
              <a:t> Sign:</a:t>
            </a:r>
          </a:p>
          <a:p>
            <a:r>
              <a:rPr lang="en-US" b="1" dirty="0" smtClean="0"/>
              <a:t>Persecution by the beast from the sea </a:t>
            </a:r>
            <a:r>
              <a:rPr lang="en-US" sz="2800" dirty="0" smtClean="0"/>
              <a:t>(13:1-10)</a:t>
            </a:r>
            <a:endParaRPr lang="en-US" sz="2800"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4</a:t>
            </a:r>
            <a:endParaRPr lang="en-US" sz="2000" b="1" dirty="0"/>
          </a:p>
        </p:txBody>
      </p:sp>
    </p:spTree>
    <p:extLst>
      <p:ext uri="{BB962C8B-B14F-4D97-AF65-F5344CB8AC3E}">
        <p14:creationId xmlns:p14="http://schemas.microsoft.com/office/powerpoint/2010/main" val="311125894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2343</TotalTime>
  <Words>2184</Words>
  <Application>Microsoft Office PowerPoint</Application>
  <PresentationFormat>Custom</PresentationFormat>
  <Paragraphs>217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Ridge Orr</cp:lastModifiedBy>
  <cp:revision>181</cp:revision>
  <dcterms:modified xsi:type="dcterms:W3CDTF">2015-10-17T05:45:50Z</dcterms:modified>
</cp:coreProperties>
</file>