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400"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6474110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23" name="Shape 23"/>
          <p:cNvSpPr/>
          <p:nvPr/>
        </p:nvSpPr>
        <p:spPr>
          <a:xfrm>
            <a:off x="-1" y="0"/>
            <a:ext cx="1420616" cy="9753600"/>
          </a:xfrm>
          <a:prstGeom prst="rect">
            <a:avLst/>
          </a:prstGeom>
          <a:gradFill>
            <a:gsLst>
              <a:gs pos="0">
                <a:srgbClr val="0F6CBE"/>
              </a:gs>
              <a:gs pos="100000">
                <a:srgbClr val="012248"/>
              </a:gs>
            </a:gsLst>
            <a:lin ang="540000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pic>
        <p:nvPicPr>
          <p:cNvPr id="24" name="Candlestick_glowSmall.png"/>
          <p:cNvPicPr>
            <a:picLocks noChangeAspect="1"/>
          </p:cNvPicPr>
          <p:nvPr/>
        </p:nvPicPr>
        <p:blipFill>
          <a:blip r:embed="rId2">
            <a:extLst/>
          </a:blip>
          <a:srcRect l="8450" t="5688" r="2514" b="5688"/>
          <a:stretch>
            <a:fillRect/>
          </a:stretch>
        </p:blipFill>
        <p:spPr>
          <a:xfrm>
            <a:off x="0" y="-149"/>
            <a:ext cx="1420433" cy="982623"/>
          </a:xfrm>
          <a:prstGeom prst="rect">
            <a:avLst/>
          </a:prstGeom>
          <a:ln w="12700">
            <a:miter lim="400000"/>
          </a:ln>
        </p:spPr>
      </p:pic>
      <p:sp>
        <p:nvSpPr>
          <p:cNvPr id="25" name="Shape 25"/>
          <p:cNvSpPr/>
          <p:nvPr/>
        </p:nvSpPr>
        <p:spPr>
          <a:xfrm>
            <a:off x="0" y="1149151"/>
            <a:ext cx="1420614" cy="7215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Autofit/>
          </a:bodyPr>
          <a:lstStyle>
            <a:lvl1pPr>
              <a:defRPr sz="2400">
                <a:solidFill>
                  <a:srgbClr val="FFFFFF"/>
                </a:solidFill>
                <a:latin typeface="Helvetica Condensed Medium"/>
                <a:ea typeface="Helvetica Condensed Medium"/>
                <a:cs typeface="Helvetica Condensed Medium"/>
                <a:sym typeface="Helvetica Condensed Medium"/>
              </a:defRPr>
            </a:lvl1pPr>
          </a:lstStyle>
          <a:p>
            <a:r>
              <a:rPr sz="2400" b="1" i="0" dirty="0">
                <a:latin typeface="Arial Narrow"/>
                <a:cs typeface="Arial Narrow"/>
              </a:rPr>
              <a:t>Book of Revelation</a:t>
            </a:r>
          </a:p>
        </p:txBody>
      </p:sp>
      <p:sp>
        <p:nvSpPr>
          <p:cNvPr id="27" name="Shape 27"/>
          <p:cNvSpPr/>
          <p:nvPr/>
        </p:nvSpPr>
        <p:spPr>
          <a:xfrm>
            <a:off x="0" y="1745191"/>
            <a:ext cx="1420614" cy="7215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defRPr sz="2200">
                <a:solidFill>
                  <a:srgbClr val="FFFFFF"/>
                </a:solidFill>
                <a:latin typeface="Helvetica Condensed Medium"/>
                <a:ea typeface="Helvetica Condensed Medium"/>
                <a:cs typeface="Helvetica Condensed Medium"/>
                <a:sym typeface="Helvetica Condensed Medium"/>
              </a:defRPr>
            </a:lvl1pPr>
          </a:lstStyle>
          <a:p>
            <a:endParaRPr dirty="0"/>
          </a:p>
        </p:txBody>
      </p:sp>
      <p:sp>
        <p:nvSpPr>
          <p:cNvPr id="28" name="Shape 28"/>
          <p:cNvSpPr/>
          <p:nvPr/>
        </p:nvSpPr>
        <p:spPr>
          <a:xfrm>
            <a:off x="0" y="3195162"/>
            <a:ext cx="1420615" cy="45222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2400">
                <a:solidFill>
                  <a:srgbClr val="FFFFFF"/>
                </a:solidFill>
                <a:latin typeface="Helvetica Condensed Medium"/>
                <a:ea typeface="Helvetica Condensed Medium"/>
                <a:cs typeface="Helvetica Condensed Medium"/>
                <a:sym typeface="Helvetica Condensed Medium"/>
              </a:defRPr>
            </a:lvl1pPr>
          </a:lstStyle>
          <a:p>
            <a:r>
              <a:rPr lang="en-US" sz="2400" b="1" i="0" dirty="0" smtClean="0">
                <a:latin typeface="Arial Narrow"/>
                <a:cs typeface="Arial Narrow"/>
              </a:rPr>
              <a:t>Biblical</a:t>
            </a:r>
            <a:r>
              <a:rPr lang="en-US" sz="2400" b="1" i="0" baseline="0" dirty="0" smtClean="0">
                <a:latin typeface="Arial Narrow"/>
                <a:cs typeface="Arial Narrow"/>
              </a:rPr>
              <a:t> Integration</a:t>
            </a:r>
          </a:p>
          <a:p>
            <a:endParaRPr lang="en-US" sz="2400" b="1" i="0" baseline="0" dirty="0" smtClean="0">
              <a:latin typeface="Arial Narrow"/>
              <a:cs typeface="Arial Narrow"/>
            </a:endParaRPr>
          </a:p>
          <a:p>
            <a:endParaRPr lang="en-US" sz="2400" b="1" i="0" baseline="0" dirty="0" smtClean="0">
              <a:latin typeface="Arial Narrow"/>
              <a:cs typeface="Arial Narrow"/>
            </a:endParaRPr>
          </a:p>
          <a:p>
            <a:r>
              <a:rPr lang="en-US" sz="2400" b="1" i="0" baseline="0" dirty="0" smtClean="0">
                <a:latin typeface="Arial Narrow"/>
                <a:cs typeface="Arial Narrow"/>
              </a:rPr>
              <a:t>Revelation</a:t>
            </a:r>
          </a:p>
          <a:p>
            <a:r>
              <a:rPr lang="en-US" sz="2400" b="1" i="0" baseline="0" dirty="0" smtClean="0">
                <a:latin typeface="Arial Narrow"/>
                <a:cs typeface="Arial Narrow"/>
              </a:rPr>
              <a:t>&amp;</a:t>
            </a:r>
          </a:p>
          <a:p>
            <a:r>
              <a:rPr lang="en-US" sz="2400" b="1" i="0" baseline="0" dirty="0" smtClean="0">
                <a:latin typeface="Arial Narrow"/>
                <a:cs typeface="Arial Narrow"/>
              </a:rPr>
              <a:t>The Rest</a:t>
            </a:r>
          </a:p>
          <a:p>
            <a:r>
              <a:rPr lang="en-US" sz="2400" b="1" i="0" baseline="0" dirty="0" smtClean="0">
                <a:latin typeface="Arial Narrow"/>
                <a:cs typeface="Arial Narrow"/>
              </a:rPr>
              <a:t>of the Bible</a:t>
            </a:r>
          </a:p>
          <a:p>
            <a:endParaRPr sz="2400" b="1" i="0" dirty="0">
              <a:latin typeface="Arial Narrow"/>
              <a:cs typeface="Arial Narrow"/>
            </a:endParaRPr>
          </a:p>
        </p:txBody>
      </p:sp>
      <p:sp>
        <p:nvSpPr>
          <p:cNvPr id="29" name="Shape 29"/>
          <p:cNvSpPr>
            <a:spLocks noGrp="1"/>
          </p:cNvSpPr>
          <p:nvPr>
            <p:ph type="title"/>
          </p:nvPr>
        </p:nvSpPr>
        <p:spPr>
          <a:xfrm>
            <a:off x="1420613" y="127000"/>
            <a:ext cx="11584187" cy="890836"/>
          </a:xfrm>
          <a:prstGeom prst="rect">
            <a:avLst/>
          </a:prstGeom>
        </p:spPr>
        <p:txBody>
          <a:bodyPr/>
          <a:lstStyle>
            <a:lvl1pPr>
              <a:defRPr sz="5600">
                <a:latin typeface="Helvetica Condensed Medium"/>
                <a:ea typeface="Helvetica Condensed Medium"/>
                <a:cs typeface="Helvetica Condensed Medium"/>
                <a:sym typeface="Helvetica Condensed Medium"/>
              </a:defRPr>
            </a:lvl1pPr>
          </a:lstStyle>
          <a:p>
            <a:r>
              <a:t>Title Text</a:t>
            </a: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sp>
        <p:nvSpPr>
          <p:cNvPr id="44" name="Shape 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Candlestick_glow55.jpg"/>
          <p:cNvPicPr>
            <a:picLocks noChangeAspect="1"/>
          </p:cNvPicPr>
          <p:nvPr/>
        </p:nvPicPr>
        <p:blipFill>
          <a:blip r:embed="rId5">
            <a:extLst/>
          </a:blip>
          <a:srcRect l="8045" t="6021" r="4807"/>
          <a:stretch>
            <a:fillRect/>
          </a:stretch>
        </p:blipFill>
        <p:spPr>
          <a:xfrm>
            <a:off x="0" y="431800"/>
            <a:ext cx="13004697" cy="9753600"/>
          </a:xfrm>
          <a:prstGeom prst="rect">
            <a:avLst/>
          </a:prstGeom>
          <a:ln w="12700">
            <a:miter lim="400000"/>
          </a:ln>
        </p:spPr>
      </p:pic>
      <p:grpSp>
        <p:nvGrpSpPr>
          <p:cNvPr id="6" name="Group 6"/>
          <p:cNvGrpSpPr/>
          <p:nvPr/>
        </p:nvGrpSpPr>
        <p:grpSpPr>
          <a:xfrm>
            <a:off x="-3" y="-203200"/>
            <a:ext cx="13004803" cy="939800"/>
            <a:chOff x="0" y="0"/>
            <a:chExt cx="13004801" cy="939799"/>
          </a:xfrm>
        </p:grpSpPr>
        <p:sp>
          <p:nvSpPr>
            <p:cNvPr id="3" name="Shape 3"/>
            <p:cNvSpPr/>
            <p:nvPr/>
          </p:nvSpPr>
          <p:spPr>
            <a:xfrm>
              <a:off x="0" y="114300"/>
              <a:ext cx="13004802" cy="711201"/>
            </a:xfrm>
            <a:prstGeom prst="rect">
              <a:avLst/>
            </a:prstGeom>
            <a:solidFill>
              <a:srgbClr val="020202"/>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defRPr>
              </a:pPr>
              <a:endParaRPr/>
            </a:p>
          </p:txBody>
        </p:sp>
        <p:sp>
          <p:nvSpPr>
            <p:cNvPr id="4" name="Shape 4"/>
            <p:cNvSpPr/>
            <p:nvPr/>
          </p:nvSpPr>
          <p:spPr>
            <a:xfrm>
              <a:off x="5730594" y="114300"/>
              <a:ext cx="7274207" cy="711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a:bodyPr>
            <a:lstStyle>
              <a:lvl1pPr>
                <a:defRPr sz="2900">
                  <a:solidFill>
                    <a:srgbClr val="A6AAA9"/>
                  </a:solidFill>
                  <a:latin typeface="Copperplate Gothic Bold"/>
                  <a:ea typeface="Copperplate Gothic Bold"/>
                  <a:cs typeface="Copperplate Gothic Bold"/>
                  <a:sym typeface="Copperplate Gothic Bold"/>
                </a:defRPr>
              </a:lvl1pPr>
            </a:lstStyle>
            <a:p>
              <a:r>
                <a:t>Vision to Strengthen the Saints</a:t>
              </a:r>
            </a:p>
          </p:txBody>
        </p:sp>
        <p:sp>
          <p:nvSpPr>
            <p:cNvPr id="5" name="Shape 5"/>
            <p:cNvSpPr/>
            <p:nvPr/>
          </p:nvSpPr>
          <p:spPr>
            <a:xfrm>
              <a:off x="0" y="0"/>
              <a:ext cx="5897679" cy="939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a:bodyPr>
            <a:lstStyle>
              <a:lvl1pPr>
                <a:defRPr sz="3700">
                  <a:solidFill>
                    <a:srgbClr val="A6AAA9"/>
                  </a:solidFill>
                  <a:latin typeface="Copperplate Gothic Bold"/>
                  <a:ea typeface="Copperplate Gothic Bold"/>
                  <a:cs typeface="Copperplate Gothic Bold"/>
                  <a:sym typeface="Copperplate Gothic Bold"/>
                </a:defRPr>
              </a:lvl1pPr>
            </a:lstStyle>
            <a:p>
              <a:r>
                <a:t>Book of Revelation: </a:t>
              </a:r>
            </a:p>
          </p:txBody>
        </p:sp>
      </p:grpSp>
      <p:sp>
        <p:nvSpPr>
          <p:cNvPr id="7" name="Shape 7"/>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8" name="Shape 8"/>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9" name="Shape 9"/>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p:nvPr/>
        </p:nvSpPr>
        <p:spPr>
          <a:xfrm>
            <a:off x="8346417" y="9024282"/>
            <a:ext cx="4430548" cy="5950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3200">
                <a:solidFill>
                  <a:srgbClr val="DCDEE0"/>
                </a:solidFill>
              </a:defRPr>
            </a:lvl1pPr>
          </a:lstStyle>
          <a:p>
            <a:r>
              <a:rPr lang="en-US" dirty="0" smtClean="0"/>
              <a:t>Pastor Hugo</a:t>
            </a:r>
            <a:endParaRPr dirty="0"/>
          </a:p>
        </p:txBody>
      </p:sp>
      <p:sp>
        <p:nvSpPr>
          <p:cNvPr id="54" name="Shape 54"/>
          <p:cNvSpPr/>
          <p:nvPr/>
        </p:nvSpPr>
        <p:spPr>
          <a:xfrm>
            <a:off x="177799" y="9029699"/>
            <a:ext cx="769418"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3200">
                <a:solidFill>
                  <a:srgbClr val="DCDEE0"/>
                </a:solidFill>
              </a:defRPr>
            </a:lvl1pPr>
          </a:lstStyle>
          <a:p>
            <a:r>
              <a:t>OIF</a:t>
            </a:r>
          </a:p>
        </p:txBody>
      </p:sp>
      <p:sp>
        <p:nvSpPr>
          <p:cNvPr id="55" name="Shape 55"/>
          <p:cNvSpPr/>
          <p:nvPr/>
        </p:nvSpPr>
        <p:spPr>
          <a:xfrm>
            <a:off x="-1" y="7939616"/>
            <a:ext cx="13004801"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defRPr sz="4600" b="1">
                <a:solidFill>
                  <a:srgbClr val="FFFFFF"/>
                </a:solidFill>
                <a:latin typeface="Helvetica"/>
                <a:ea typeface="Helvetica"/>
                <a:cs typeface="Helvetica"/>
                <a:sym typeface="Helvetica"/>
              </a:defRPr>
            </a:lvl1pPr>
          </a:lstStyle>
          <a:p>
            <a:r>
              <a:rPr lang="en-US" dirty="0" smtClean="0"/>
              <a:t>Revelation &amp; The Rest of the Bible</a:t>
            </a:r>
            <a:endParaRPr dirty="0"/>
          </a:p>
        </p:txBody>
      </p:sp>
      <p:sp>
        <p:nvSpPr>
          <p:cNvPr id="56" name="Shape 56"/>
          <p:cNvSpPr/>
          <p:nvPr/>
        </p:nvSpPr>
        <p:spPr>
          <a:xfrm>
            <a:off x="0" y="6401394"/>
            <a:ext cx="13004802" cy="18747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defRPr sz="8300" spc="83">
                <a:solidFill>
                  <a:srgbClr val="FFFFFF"/>
                </a:solidFill>
                <a:latin typeface="Impact"/>
                <a:ea typeface="Impact"/>
                <a:cs typeface="Impact"/>
                <a:sym typeface="Impact"/>
              </a:defRPr>
            </a:lvl1pPr>
          </a:lstStyle>
          <a:p>
            <a:r>
              <a:rPr lang="en-US" dirty="0" smtClean="0"/>
              <a:t>Biblical Integration</a:t>
            </a:r>
            <a:endParaRPr dirty="0"/>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2. Some Key OT &amp; NT Passages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Correlating with Revelation</a:t>
            </a:r>
            <a:endParaRPr sz="4400" b="1" dirty="0">
              <a:solidFill>
                <a:srgbClr val="800000"/>
              </a:solidFill>
              <a:latin typeface="Calibri"/>
              <a:cs typeface="Calibri"/>
            </a:endParaRPr>
          </a:p>
        </p:txBody>
      </p:sp>
      <p:sp>
        <p:nvSpPr>
          <p:cNvPr id="11" name="TextBox 10"/>
          <p:cNvSpPr txBox="1"/>
          <p:nvPr/>
        </p:nvSpPr>
        <p:spPr>
          <a:xfrm>
            <a:off x="1552180" y="1404732"/>
            <a:ext cx="11302694" cy="84741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smtClean="0">
                <a:latin typeface="Calibri"/>
                <a:cs typeface="Calibri"/>
              </a:rPr>
              <a:t>2. Ezekiel &amp; Revelation</a:t>
            </a:r>
          </a:p>
          <a:p>
            <a:pPr algn="l"/>
            <a:r>
              <a:rPr lang="en-US" sz="3200" b="1" dirty="0" smtClean="0">
                <a:latin typeface="Calibri"/>
                <a:cs typeface="Calibri"/>
              </a:rPr>
              <a:t>Ezekiel 47:6-12</a:t>
            </a:r>
          </a:p>
          <a:p>
            <a:pPr algn="l"/>
            <a:r>
              <a:rPr lang="en-US" sz="3200" dirty="0" smtClean="0">
                <a:latin typeface="Calibri"/>
                <a:cs typeface="Calibri"/>
              </a:rPr>
              <a:t>And </a:t>
            </a:r>
            <a:r>
              <a:rPr lang="en-US" sz="3200" dirty="0">
                <a:latin typeface="Calibri"/>
                <a:cs typeface="Calibri"/>
              </a:rPr>
              <a:t>he said to me, “Son of man, have you seen this?</a:t>
            </a:r>
            <a:r>
              <a:rPr lang="en-US" sz="3200" dirty="0" smtClean="0">
                <a:latin typeface="Calibri"/>
                <a:cs typeface="Calibri"/>
              </a:rPr>
              <a:t>” Then </a:t>
            </a:r>
            <a:r>
              <a:rPr lang="en-US" sz="3200" dirty="0">
                <a:latin typeface="Calibri"/>
                <a:cs typeface="Calibri"/>
              </a:rPr>
              <a:t>he led me back to the bank of the river. </a:t>
            </a:r>
            <a:r>
              <a:rPr lang="en-US" sz="3200" dirty="0" smtClean="0">
                <a:latin typeface="Calibri"/>
                <a:cs typeface="Calibri"/>
              </a:rPr>
              <a:t>As </a:t>
            </a:r>
            <a:r>
              <a:rPr lang="en-US" sz="3200" dirty="0">
                <a:latin typeface="Calibri"/>
                <a:cs typeface="Calibri"/>
              </a:rPr>
              <a:t>I went back, I saw on the bank of the river very many trees on the one side and on the other. </a:t>
            </a:r>
            <a:r>
              <a:rPr lang="en-US" sz="3200" dirty="0" smtClean="0">
                <a:latin typeface="Calibri"/>
                <a:cs typeface="Calibri"/>
              </a:rPr>
              <a:t>And </a:t>
            </a:r>
            <a:r>
              <a:rPr lang="en-US" sz="3200" dirty="0">
                <a:latin typeface="Calibri"/>
                <a:cs typeface="Calibri"/>
              </a:rPr>
              <a:t>he said to me, “This water flows toward the eastern region and goes down into the </a:t>
            </a:r>
            <a:r>
              <a:rPr lang="en-US" sz="3200" dirty="0" err="1">
                <a:latin typeface="Calibri"/>
                <a:cs typeface="Calibri"/>
              </a:rPr>
              <a:t>Arabah</a:t>
            </a:r>
            <a:r>
              <a:rPr lang="en-US" sz="3200" dirty="0">
                <a:latin typeface="Calibri"/>
                <a:cs typeface="Calibri"/>
              </a:rPr>
              <a:t>, and enters the sea</a:t>
            </a:r>
            <a:r>
              <a:rPr lang="en-US" sz="3200" dirty="0" smtClean="0">
                <a:latin typeface="Calibri"/>
                <a:cs typeface="Calibri"/>
              </a:rPr>
              <a:t>;</a:t>
            </a:r>
            <a:r>
              <a:rPr lang="en-US" sz="3200" dirty="0">
                <a:latin typeface="Calibri"/>
                <a:cs typeface="Calibri"/>
              </a:rPr>
              <a:t> </a:t>
            </a:r>
            <a:r>
              <a:rPr lang="en-US" sz="3200" dirty="0" smtClean="0">
                <a:latin typeface="Calibri"/>
                <a:cs typeface="Calibri"/>
              </a:rPr>
              <a:t>when </a:t>
            </a:r>
            <a:r>
              <a:rPr lang="en-US" sz="3200" dirty="0">
                <a:latin typeface="Calibri"/>
                <a:cs typeface="Calibri"/>
              </a:rPr>
              <a:t>the water flows into the sea, the water will become </a:t>
            </a:r>
            <a:r>
              <a:rPr lang="en-US" sz="3200" dirty="0" smtClean="0">
                <a:latin typeface="Calibri"/>
                <a:cs typeface="Calibri"/>
              </a:rPr>
              <a:t>fresh.</a:t>
            </a:r>
            <a:r>
              <a:rPr lang="en-US" sz="3200" b="1" dirty="0">
                <a:latin typeface="Calibri"/>
                <a:cs typeface="Calibri"/>
              </a:rPr>
              <a:t> </a:t>
            </a:r>
            <a:r>
              <a:rPr lang="en-US" sz="3200" dirty="0" smtClean="0">
                <a:latin typeface="Calibri"/>
                <a:cs typeface="Calibri"/>
              </a:rPr>
              <a:t>And </a:t>
            </a:r>
            <a:r>
              <a:rPr lang="en-US" sz="3200" dirty="0">
                <a:latin typeface="Calibri"/>
                <a:cs typeface="Calibri"/>
              </a:rPr>
              <a:t>wherever the river goes</a:t>
            </a:r>
            <a:r>
              <a:rPr lang="en-US" sz="3200" dirty="0" smtClean="0">
                <a:latin typeface="Calibri"/>
                <a:cs typeface="Calibri"/>
              </a:rPr>
              <a:t>,</a:t>
            </a:r>
            <a:r>
              <a:rPr lang="en-US" sz="3200" dirty="0">
                <a:latin typeface="Calibri"/>
                <a:cs typeface="Calibri"/>
              </a:rPr>
              <a:t> </a:t>
            </a:r>
            <a:r>
              <a:rPr lang="en-US" sz="3200" dirty="0" smtClean="0">
                <a:latin typeface="Calibri"/>
                <a:cs typeface="Calibri"/>
              </a:rPr>
              <a:t>every </a:t>
            </a:r>
            <a:r>
              <a:rPr lang="en-US" sz="3200" dirty="0">
                <a:latin typeface="Calibri"/>
                <a:cs typeface="Calibri"/>
              </a:rPr>
              <a:t>living creature that swarms will live, and there will be very many fish. For this water goes there, that the waters of the </a:t>
            </a:r>
            <a:r>
              <a:rPr lang="en-US" sz="3200" dirty="0" smtClean="0">
                <a:latin typeface="Calibri"/>
                <a:cs typeface="Calibri"/>
              </a:rPr>
              <a:t>sea</a:t>
            </a:r>
            <a:r>
              <a:rPr lang="en-US" sz="3200" dirty="0">
                <a:latin typeface="Calibri"/>
                <a:cs typeface="Calibri"/>
              </a:rPr>
              <a:t> </a:t>
            </a:r>
            <a:r>
              <a:rPr lang="en-US" sz="3200" dirty="0" smtClean="0">
                <a:latin typeface="Calibri"/>
                <a:cs typeface="Calibri"/>
              </a:rPr>
              <a:t>may </a:t>
            </a:r>
            <a:r>
              <a:rPr lang="en-US" sz="3200" dirty="0">
                <a:latin typeface="Calibri"/>
                <a:cs typeface="Calibri"/>
              </a:rPr>
              <a:t>become fresh; so everything will live where the river </a:t>
            </a:r>
            <a:r>
              <a:rPr lang="en-US" sz="3200" dirty="0" smtClean="0">
                <a:latin typeface="Calibri"/>
                <a:cs typeface="Calibri"/>
              </a:rPr>
              <a:t>goes</a:t>
            </a:r>
            <a:r>
              <a:rPr lang="is-IS" sz="3200" dirty="0" smtClean="0">
                <a:latin typeface="Calibri"/>
                <a:cs typeface="Calibri"/>
              </a:rPr>
              <a:t>… </a:t>
            </a:r>
            <a:r>
              <a:rPr lang="en-US" sz="3200" dirty="0" smtClean="0">
                <a:latin typeface="Calibri"/>
                <a:cs typeface="Calibri"/>
              </a:rPr>
              <a:t>And </a:t>
            </a:r>
            <a:r>
              <a:rPr lang="en-US" sz="3200" dirty="0">
                <a:latin typeface="Calibri"/>
                <a:cs typeface="Calibri"/>
              </a:rPr>
              <a:t>on the banks</a:t>
            </a:r>
            <a:r>
              <a:rPr lang="en-US" sz="3200" dirty="0" smtClean="0">
                <a:latin typeface="Calibri"/>
                <a:cs typeface="Calibri"/>
              </a:rPr>
              <a:t>, </a:t>
            </a:r>
            <a:r>
              <a:rPr lang="en-US" sz="3200" dirty="0">
                <a:latin typeface="Calibri"/>
                <a:cs typeface="Calibri"/>
              </a:rPr>
              <a:t>on both sides of the river, there will grow all kinds of trees for food. Their leaves will not wither, nor their fruit fail, but they will bear fresh fruit every month, because the water for them flows from the sanctuary. Their fruit will be for food, and their leaves for healing.”</a:t>
            </a:r>
            <a:endParaRPr lang="en-US" sz="3200" b="1" dirty="0">
              <a:latin typeface="Calibri"/>
              <a:cs typeface="Calibri"/>
            </a:endParaRPr>
          </a:p>
          <a:p>
            <a:pPr algn="l"/>
            <a:endParaRPr kumimoji="0" lang="en-US" sz="3200" b="1" i="0" u="none" strike="noStrike" cap="none" spc="0" normalizeH="0" baseline="0" dirty="0">
              <a:ln>
                <a:noFill/>
              </a:ln>
              <a:solidFill>
                <a:srgbClr val="000000"/>
              </a:solidFill>
              <a:effectLst/>
              <a:uFillTx/>
              <a:latin typeface="Calibri"/>
              <a:cs typeface="Calibri"/>
              <a:sym typeface="Helvetica Light"/>
            </a:endParaRPr>
          </a:p>
        </p:txBody>
      </p:sp>
    </p:spTree>
    <p:extLst>
      <p:ext uri="{BB962C8B-B14F-4D97-AF65-F5344CB8AC3E}">
        <p14:creationId xmlns:p14="http://schemas.microsoft.com/office/powerpoint/2010/main" val="3355360485"/>
      </p:ext>
    </p:extLst>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2. Some Key OT &amp; NT Passages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Correlating with Revelation</a:t>
            </a:r>
            <a:endParaRPr sz="4400" b="1" dirty="0">
              <a:solidFill>
                <a:srgbClr val="800000"/>
              </a:solidFill>
              <a:latin typeface="Calibri"/>
              <a:cs typeface="Calibri"/>
            </a:endParaRPr>
          </a:p>
        </p:txBody>
      </p:sp>
      <p:sp>
        <p:nvSpPr>
          <p:cNvPr id="11" name="TextBox 10"/>
          <p:cNvSpPr txBox="1"/>
          <p:nvPr/>
        </p:nvSpPr>
        <p:spPr>
          <a:xfrm>
            <a:off x="1552180" y="1404732"/>
            <a:ext cx="11302694" cy="6011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smtClean="0">
                <a:latin typeface="Calibri"/>
                <a:cs typeface="Calibri"/>
              </a:rPr>
              <a:t>2. Ezekiel &amp; Revelation</a:t>
            </a:r>
          </a:p>
          <a:p>
            <a:pPr algn="l"/>
            <a:r>
              <a:rPr lang="en-US" sz="3200" b="1" dirty="0" smtClean="0">
                <a:latin typeface="Calibri"/>
                <a:cs typeface="Calibri"/>
              </a:rPr>
              <a:t>Revelation 22:1-3</a:t>
            </a:r>
          </a:p>
          <a:p>
            <a:pPr algn="l"/>
            <a:r>
              <a:rPr lang="en-US" sz="3200" dirty="0" smtClean="0">
                <a:latin typeface="Calibri"/>
                <a:cs typeface="Calibri"/>
              </a:rPr>
              <a:t>Then </a:t>
            </a:r>
            <a:r>
              <a:rPr lang="en-US" sz="3200" dirty="0">
                <a:latin typeface="Calibri"/>
                <a:cs typeface="Calibri"/>
              </a:rPr>
              <a:t>the </a:t>
            </a:r>
            <a:r>
              <a:rPr lang="en-US" sz="3200" dirty="0" smtClean="0">
                <a:latin typeface="Calibri"/>
                <a:cs typeface="Calibri"/>
              </a:rPr>
              <a:t>angel</a:t>
            </a:r>
            <a:r>
              <a:rPr lang="en-US" sz="3200" dirty="0">
                <a:latin typeface="Calibri"/>
                <a:cs typeface="Calibri"/>
              </a:rPr>
              <a:t> </a:t>
            </a:r>
            <a:r>
              <a:rPr lang="en-US" sz="3200" dirty="0" smtClean="0">
                <a:latin typeface="Calibri"/>
                <a:cs typeface="Calibri"/>
              </a:rPr>
              <a:t>showed </a:t>
            </a:r>
            <a:r>
              <a:rPr lang="en-US" sz="3200" dirty="0">
                <a:latin typeface="Calibri"/>
                <a:cs typeface="Calibri"/>
              </a:rPr>
              <a:t>me the river of the water of life, bright as crystal, flowing from the throne of God and of the Lamb </a:t>
            </a:r>
            <a:r>
              <a:rPr lang="en-US" sz="3200" dirty="0" smtClean="0">
                <a:latin typeface="Calibri"/>
                <a:cs typeface="Calibri"/>
              </a:rPr>
              <a:t>through </a:t>
            </a:r>
            <a:r>
              <a:rPr lang="en-US" sz="3200" dirty="0">
                <a:latin typeface="Calibri"/>
                <a:cs typeface="Calibri"/>
              </a:rPr>
              <a:t>the middle of the street of the city; also, on either side of the river, the tree of </a:t>
            </a:r>
            <a:r>
              <a:rPr lang="en-US" sz="3200" dirty="0" smtClean="0">
                <a:latin typeface="Calibri"/>
                <a:cs typeface="Calibri"/>
              </a:rPr>
              <a:t>life</a:t>
            </a:r>
            <a:r>
              <a:rPr lang="en-US" sz="3200" dirty="0">
                <a:latin typeface="Calibri"/>
                <a:cs typeface="Calibri"/>
              </a:rPr>
              <a:t> </a:t>
            </a:r>
            <a:r>
              <a:rPr lang="en-US" sz="3200" dirty="0" smtClean="0">
                <a:latin typeface="Calibri"/>
                <a:cs typeface="Calibri"/>
              </a:rPr>
              <a:t>with </a:t>
            </a:r>
            <a:r>
              <a:rPr lang="en-US" sz="3200" dirty="0">
                <a:latin typeface="Calibri"/>
                <a:cs typeface="Calibri"/>
              </a:rPr>
              <a:t>its twelve kinds of fruit, yielding its fruit each month. The leaves of the tree were for the healing of the </a:t>
            </a:r>
            <a:r>
              <a:rPr lang="en-US" sz="3200" dirty="0" smtClean="0">
                <a:latin typeface="Calibri"/>
                <a:cs typeface="Calibri"/>
              </a:rPr>
              <a:t>nations. No </a:t>
            </a:r>
            <a:r>
              <a:rPr lang="en-US" sz="3200" dirty="0">
                <a:latin typeface="Calibri"/>
                <a:cs typeface="Calibri"/>
              </a:rPr>
              <a:t>longer will there be anything accursed, but the throne of God and of the Lamb will be in it, and his </a:t>
            </a:r>
            <a:r>
              <a:rPr lang="en-US" sz="3200" dirty="0" smtClean="0">
                <a:latin typeface="Calibri"/>
                <a:cs typeface="Calibri"/>
              </a:rPr>
              <a:t>servants</a:t>
            </a:r>
            <a:r>
              <a:rPr lang="en-US" sz="3200" dirty="0">
                <a:latin typeface="Calibri"/>
                <a:cs typeface="Calibri"/>
              </a:rPr>
              <a:t> </a:t>
            </a:r>
            <a:r>
              <a:rPr lang="en-US" sz="3200" dirty="0" smtClean="0">
                <a:latin typeface="Calibri"/>
                <a:cs typeface="Calibri"/>
              </a:rPr>
              <a:t>will </a:t>
            </a:r>
            <a:r>
              <a:rPr lang="en-US" sz="3200" dirty="0">
                <a:latin typeface="Calibri"/>
                <a:cs typeface="Calibri"/>
              </a:rPr>
              <a:t>worship </a:t>
            </a:r>
            <a:r>
              <a:rPr lang="en-US" sz="3200" dirty="0" smtClean="0">
                <a:latin typeface="Calibri"/>
                <a:cs typeface="Calibri"/>
              </a:rPr>
              <a:t>him.</a:t>
            </a:r>
          </a:p>
          <a:p>
            <a:pPr algn="l"/>
            <a:endParaRPr kumimoji="0" lang="en-US" sz="3200" b="1" i="0" u="none" strike="noStrike" cap="none" spc="0" normalizeH="0" baseline="0" dirty="0">
              <a:ln>
                <a:noFill/>
              </a:ln>
              <a:solidFill>
                <a:srgbClr val="000000"/>
              </a:solidFill>
              <a:effectLst/>
              <a:uFillTx/>
              <a:latin typeface="Calibri"/>
              <a:cs typeface="Calibri"/>
              <a:sym typeface="Helvetica Light"/>
            </a:endParaRPr>
          </a:p>
          <a:p>
            <a:pPr algn="l"/>
            <a:r>
              <a:rPr lang="en-US" sz="3200" b="1" i="1" dirty="0" smtClean="0">
                <a:solidFill>
                  <a:srgbClr val="000090"/>
                </a:solidFill>
                <a:latin typeface="Calibri"/>
                <a:cs typeface="Calibri"/>
              </a:rPr>
              <a:t>God gave Ezekiel similar images as He gave John, with visions about the future and final state of new heaven and new earth.</a:t>
            </a:r>
            <a:endParaRPr kumimoji="0" lang="en-US" sz="3200" b="1" i="1" u="none" strike="noStrike" cap="none" spc="0" normalizeH="0" baseline="0" dirty="0">
              <a:ln>
                <a:noFill/>
              </a:ln>
              <a:solidFill>
                <a:srgbClr val="000090"/>
              </a:solidFill>
              <a:effectLst/>
              <a:uFillTx/>
              <a:latin typeface="Calibri"/>
              <a:cs typeface="Calibri"/>
              <a:sym typeface="Helvetica Light"/>
            </a:endParaRPr>
          </a:p>
        </p:txBody>
      </p:sp>
    </p:spTree>
    <p:extLst>
      <p:ext uri="{BB962C8B-B14F-4D97-AF65-F5344CB8AC3E}">
        <p14:creationId xmlns:p14="http://schemas.microsoft.com/office/powerpoint/2010/main" val="4225628481"/>
      </p:ext>
    </p:extLst>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2. Some Key OT &amp; NT Passages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Correlating with Revelation</a:t>
            </a:r>
            <a:endParaRPr sz="4400" b="1" dirty="0">
              <a:solidFill>
                <a:srgbClr val="800000"/>
              </a:solidFill>
              <a:latin typeface="Calibri"/>
              <a:cs typeface="Calibri"/>
            </a:endParaRPr>
          </a:p>
        </p:txBody>
      </p:sp>
      <p:sp>
        <p:nvSpPr>
          <p:cNvPr id="11" name="TextBox 10"/>
          <p:cNvSpPr txBox="1"/>
          <p:nvPr/>
        </p:nvSpPr>
        <p:spPr>
          <a:xfrm>
            <a:off x="1552180" y="1404732"/>
            <a:ext cx="11302694" cy="65043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smtClean="0">
                <a:latin typeface="Calibri"/>
                <a:cs typeface="Calibri"/>
              </a:rPr>
              <a:t>2. Ezekiel &amp; Revelation</a:t>
            </a:r>
          </a:p>
          <a:p>
            <a:pPr algn="l"/>
            <a:r>
              <a:rPr lang="en-US" sz="3200" b="1" dirty="0" smtClean="0">
                <a:latin typeface="Calibri"/>
                <a:cs typeface="Calibri"/>
              </a:rPr>
              <a:t>Ezekiel 48:35</a:t>
            </a:r>
          </a:p>
          <a:p>
            <a:pPr algn="l"/>
            <a:r>
              <a:rPr lang="en-US" sz="3200" dirty="0">
                <a:latin typeface="Calibri"/>
                <a:cs typeface="Calibri"/>
              </a:rPr>
              <a:t>The circumference of the city shall be 18,000 cubits. And the name of the city from that time on shall be, </a:t>
            </a:r>
            <a:r>
              <a:rPr lang="en-US" sz="3200" dirty="0" smtClean="0">
                <a:latin typeface="Calibri"/>
                <a:cs typeface="Calibri"/>
              </a:rPr>
              <a:t>“The </a:t>
            </a:r>
            <a:r>
              <a:rPr lang="en-US" sz="3200" dirty="0">
                <a:latin typeface="Calibri"/>
                <a:cs typeface="Calibri"/>
              </a:rPr>
              <a:t>Lord Is There.</a:t>
            </a:r>
            <a:r>
              <a:rPr lang="en-US" sz="3200" dirty="0" smtClean="0">
                <a:latin typeface="Calibri"/>
                <a:cs typeface="Calibri"/>
              </a:rPr>
              <a:t>”</a:t>
            </a:r>
          </a:p>
          <a:p>
            <a:pPr algn="l"/>
            <a:endParaRPr kumimoji="0" lang="en-US" sz="3200" b="1" i="0" u="none" strike="noStrike" cap="none" spc="0" normalizeH="0" baseline="0" dirty="0">
              <a:ln>
                <a:noFill/>
              </a:ln>
              <a:solidFill>
                <a:srgbClr val="000000"/>
              </a:solidFill>
              <a:effectLst/>
              <a:uFillTx/>
              <a:latin typeface="Calibri"/>
              <a:cs typeface="Calibri"/>
              <a:sym typeface="Helvetica Light"/>
            </a:endParaRPr>
          </a:p>
          <a:p>
            <a:pPr algn="l"/>
            <a:r>
              <a:rPr lang="en-US" sz="3200" b="1" dirty="0" smtClean="0">
                <a:latin typeface="Calibri"/>
                <a:cs typeface="Calibri"/>
              </a:rPr>
              <a:t>Revelation 21:3, 22-23</a:t>
            </a:r>
          </a:p>
          <a:p>
            <a:pPr algn="l"/>
            <a:r>
              <a:rPr lang="en-US" sz="3200" dirty="0" smtClean="0">
                <a:latin typeface="Calibri"/>
                <a:cs typeface="Calibri"/>
              </a:rPr>
              <a:t>And </a:t>
            </a:r>
            <a:r>
              <a:rPr lang="en-US" sz="3200" dirty="0">
                <a:latin typeface="Calibri"/>
                <a:cs typeface="Calibri"/>
              </a:rPr>
              <a:t>I heard a loud voice from the throne saying, “Behold, the dwelling </a:t>
            </a:r>
            <a:r>
              <a:rPr lang="en-US" sz="3200" dirty="0" smtClean="0">
                <a:latin typeface="Calibri"/>
                <a:cs typeface="Calibri"/>
              </a:rPr>
              <a:t>place </a:t>
            </a:r>
            <a:r>
              <a:rPr lang="en-US" sz="3200" dirty="0">
                <a:latin typeface="Calibri"/>
                <a:cs typeface="Calibri"/>
              </a:rPr>
              <a:t>of God is with man. He will dwell with them, and they will be his people</a:t>
            </a:r>
            <a:r>
              <a:rPr lang="en-US" sz="3200" dirty="0" smtClean="0">
                <a:latin typeface="Calibri"/>
                <a:cs typeface="Calibri"/>
              </a:rPr>
              <a:t>,</a:t>
            </a:r>
            <a:r>
              <a:rPr lang="en-US" sz="3200" dirty="0">
                <a:latin typeface="Calibri"/>
                <a:cs typeface="Calibri"/>
              </a:rPr>
              <a:t> </a:t>
            </a:r>
            <a:r>
              <a:rPr lang="en-US" sz="3200" dirty="0" smtClean="0">
                <a:latin typeface="Calibri"/>
                <a:cs typeface="Calibri"/>
              </a:rPr>
              <a:t>and </a:t>
            </a:r>
            <a:r>
              <a:rPr lang="en-US" sz="3200" dirty="0">
                <a:latin typeface="Calibri"/>
                <a:cs typeface="Calibri"/>
              </a:rPr>
              <a:t>God himself will be with them as their </a:t>
            </a:r>
            <a:r>
              <a:rPr lang="en-US" sz="3200" dirty="0" smtClean="0">
                <a:latin typeface="Calibri"/>
                <a:cs typeface="Calibri"/>
              </a:rPr>
              <a:t>God</a:t>
            </a:r>
            <a:r>
              <a:rPr lang="is-IS" sz="3200" dirty="0" smtClean="0">
                <a:latin typeface="Calibri"/>
                <a:cs typeface="Calibri"/>
              </a:rPr>
              <a:t>”... </a:t>
            </a:r>
            <a:r>
              <a:rPr lang="en-US" sz="3200" dirty="0" smtClean="0">
                <a:latin typeface="Calibri"/>
                <a:cs typeface="Calibri"/>
              </a:rPr>
              <a:t>And </a:t>
            </a:r>
            <a:r>
              <a:rPr lang="en-US" sz="3200" dirty="0">
                <a:latin typeface="Calibri"/>
                <a:cs typeface="Calibri"/>
              </a:rPr>
              <a:t>I saw no temple in the city, for its temple is the Lord God the Almighty and the Lamb. </a:t>
            </a:r>
            <a:r>
              <a:rPr lang="en-US" sz="3200" dirty="0" smtClean="0">
                <a:latin typeface="Calibri"/>
                <a:cs typeface="Calibri"/>
              </a:rPr>
              <a:t>And </a:t>
            </a:r>
            <a:r>
              <a:rPr lang="en-US" sz="3200" dirty="0">
                <a:latin typeface="Calibri"/>
                <a:cs typeface="Calibri"/>
              </a:rPr>
              <a:t>the city has no need of sun or moon to shine on it, for the glory of God gives it light, and its lamp is the Lamb.</a:t>
            </a:r>
            <a:endParaRPr kumimoji="0" lang="en-US" sz="3200" b="1" i="0" u="none" strike="noStrike" cap="none" spc="0" normalizeH="0" baseline="0" dirty="0">
              <a:ln>
                <a:noFill/>
              </a:ln>
              <a:solidFill>
                <a:srgbClr val="000000"/>
              </a:solidFill>
              <a:effectLst/>
              <a:uFillTx/>
              <a:latin typeface="Calibri"/>
              <a:cs typeface="Calibri"/>
              <a:sym typeface="Helvetica Light"/>
            </a:endParaRPr>
          </a:p>
        </p:txBody>
      </p:sp>
    </p:spTree>
    <p:extLst>
      <p:ext uri="{BB962C8B-B14F-4D97-AF65-F5344CB8AC3E}">
        <p14:creationId xmlns:p14="http://schemas.microsoft.com/office/powerpoint/2010/main" val="3730300014"/>
      </p:ext>
    </p:extLst>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2. Some Key OT &amp; NT Passages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Correlating with Revelation</a:t>
            </a:r>
            <a:endParaRPr sz="4400" b="1" dirty="0">
              <a:solidFill>
                <a:srgbClr val="800000"/>
              </a:solidFill>
              <a:latin typeface="Calibri"/>
              <a:cs typeface="Calibri"/>
            </a:endParaRPr>
          </a:p>
        </p:txBody>
      </p:sp>
      <p:sp>
        <p:nvSpPr>
          <p:cNvPr id="11" name="TextBox 10"/>
          <p:cNvSpPr txBox="1"/>
          <p:nvPr/>
        </p:nvSpPr>
        <p:spPr>
          <a:xfrm>
            <a:off x="1552180" y="1404732"/>
            <a:ext cx="11302694" cy="79816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smtClean="0">
                <a:latin typeface="Calibri"/>
                <a:cs typeface="Calibri"/>
              </a:rPr>
              <a:t>3. Isaiah &amp; Revelation</a:t>
            </a:r>
          </a:p>
          <a:p>
            <a:pPr algn="l"/>
            <a:r>
              <a:rPr lang="en-US" sz="3200" b="1" dirty="0" smtClean="0">
                <a:latin typeface="Calibri"/>
                <a:cs typeface="Calibri"/>
              </a:rPr>
              <a:t>Isaiah 65:17-25</a:t>
            </a:r>
          </a:p>
          <a:p>
            <a:pPr algn="l"/>
            <a:r>
              <a:rPr lang="en-US" sz="3200" dirty="0">
                <a:latin typeface="Calibri"/>
                <a:cs typeface="Calibri"/>
              </a:rPr>
              <a:t>“For behold, I create new </a:t>
            </a:r>
            <a:r>
              <a:rPr lang="en-US" sz="3200" dirty="0" smtClean="0">
                <a:latin typeface="Calibri"/>
                <a:cs typeface="Calibri"/>
              </a:rPr>
              <a:t>heavens and </a:t>
            </a:r>
            <a:r>
              <a:rPr lang="en-US" sz="3200" dirty="0">
                <a:latin typeface="Calibri"/>
                <a:cs typeface="Calibri"/>
              </a:rPr>
              <a:t>a new earth</a:t>
            </a:r>
            <a:r>
              <a:rPr lang="en-US" sz="3200" dirty="0" smtClean="0">
                <a:latin typeface="Calibri"/>
                <a:cs typeface="Calibri"/>
              </a:rPr>
              <a:t>, and </a:t>
            </a:r>
            <a:r>
              <a:rPr lang="en-US" sz="3200" dirty="0">
                <a:latin typeface="Calibri"/>
                <a:cs typeface="Calibri"/>
              </a:rPr>
              <a:t>the former things shall not be </a:t>
            </a:r>
            <a:r>
              <a:rPr lang="en-US" sz="3200" dirty="0" smtClean="0">
                <a:latin typeface="Calibri"/>
                <a:cs typeface="Calibri"/>
              </a:rPr>
              <a:t>remembered or </a:t>
            </a:r>
            <a:r>
              <a:rPr lang="en-US" sz="3200" dirty="0">
                <a:latin typeface="Calibri"/>
                <a:cs typeface="Calibri"/>
              </a:rPr>
              <a:t>come into </a:t>
            </a:r>
            <a:r>
              <a:rPr lang="en-US" sz="3200" dirty="0" smtClean="0">
                <a:latin typeface="Calibri"/>
                <a:cs typeface="Calibri"/>
              </a:rPr>
              <a:t>mind. </a:t>
            </a:r>
            <a:r>
              <a:rPr lang="pl-PL" sz="3200" dirty="0" smtClean="0">
                <a:latin typeface="Calibri"/>
                <a:cs typeface="Calibri"/>
              </a:rPr>
              <a:t>But </a:t>
            </a:r>
            <a:r>
              <a:rPr lang="pl-PL" sz="3200" dirty="0">
                <a:latin typeface="Calibri"/>
                <a:cs typeface="Calibri"/>
              </a:rPr>
              <a:t>be </a:t>
            </a:r>
            <a:r>
              <a:rPr lang="pl-PL" sz="3200" dirty="0" err="1">
                <a:latin typeface="Calibri"/>
                <a:cs typeface="Calibri"/>
              </a:rPr>
              <a:t>glad</a:t>
            </a:r>
            <a:r>
              <a:rPr lang="pl-PL" sz="3200" dirty="0">
                <a:latin typeface="Calibri"/>
                <a:cs typeface="Calibri"/>
              </a:rPr>
              <a:t> </a:t>
            </a:r>
            <a:r>
              <a:rPr lang="pl-PL" sz="3200" dirty="0" smtClean="0">
                <a:latin typeface="Calibri"/>
                <a:cs typeface="Calibri"/>
              </a:rPr>
              <a:t>and </a:t>
            </a:r>
            <a:r>
              <a:rPr lang="pl-PL" sz="3200" dirty="0" err="1" smtClean="0">
                <a:latin typeface="Calibri"/>
                <a:cs typeface="Calibri"/>
              </a:rPr>
              <a:t>rejoice</a:t>
            </a:r>
            <a:r>
              <a:rPr lang="pl-PL" sz="3200" dirty="0" smtClean="0">
                <a:latin typeface="Calibri"/>
                <a:cs typeface="Calibri"/>
              </a:rPr>
              <a:t> </a:t>
            </a:r>
            <a:r>
              <a:rPr lang="pl-PL" sz="3200" dirty="0" err="1" smtClean="0">
                <a:latin typeface="Calibri"/>
                <a:cs typeface="Calibri"/>
              </a:rPr>
              <a:t>forever</a:t>
            </a:r>
            <a:r>
              <a:rPr lang="pl-PL" sz="3200" dirty="0">
                <a:latin typeface="Calibri"/>
                <a:cs typeface="Calibri"/>
              </a:rPr>
              <a:t> </a:t>
            </a:r>
            <a:r>
              <a:rPr lang="pl-PL" sz="3200" dirty="0" smtClean="0">
                <a:latin typeface="Calibri"/>
                <a:cs typeface="Calibri"/>
              </a:rPr>
              <a:t>in </a:t>
            </a:r>
            <a:r>
              <a:rPr lang="pl-PL" sz="3200" dirty="0" err="1">
                <a:latin typeface="Calibri"/>
                <a:cs typeface="Calibri"/>
              </a:rPr>
              <a:t>that</a:t>
            </a:r>
            <a:r>
              <a:rPr lang="pl-PL" sz="3200" dirty="0">
                <a:latin typeface="Calibri"/>
                <a:cs typeface="Calibri"/>
              </a:rPr>
              <a:t> </a:t>
            </a:r>
            <a:r>
              <a:rPr lang="pl-PL" sz="3200" dirty="0" err="1">
                <a:latin typeface="Calibri"/>
                <a:cs typeface="Calibri"/>
              </a:rPr>
              <a:t>which</a:t>
            </a:r>
            <a:r>
              <a:rPr lang="pl-PL" sz="3200" dirty="0">
                <a:latin typeface="Calibri"/>
                <a:cs typeface="Calibri"/>
              </a:rPr>
              <a:t> I </a:t>
            </a:r>
            <a:r>
              <a:rPr lang="pl-PL" sz="3200" dirty="0" err="1">
                <a:latin typeface="Calibri"/>
                <a:cs typeface="Calibri"/>
              </a:rPr>
              <a:t>create</a:t>
            </a:r>
            <a:r>
              <a:rPr lang="pl-PL" sz="3200" dirty="0" smtClean="0">
                <a:latin typeface="Calibri"/>
                <a:cs typeface="Calibri"/>
              </a:rPr>
              <a:t>; for </a:t>
            </a:r>
            <a:r>
              <a:rPr lang="pl-PL" sz="3200" dirty="0" err="1">
                <a:latin typeface="Calibri"/>
                <a:cs typeface="Calibri"/>
              </a:rPr>
              <a:t>behold</a:t>
            </a:r>
            <a:r>
              <a:rPr lang="pl-PL" sz="3200" dirty="0">
                <a:latin typeface="Calibri"/>
                <a:cs typeface="Calibri"/>
              </a:rPr>
              <a:t>, I </a:t>
            </a:r>
            <a:r>
              <a:rPr lang="pl-PL" sz="3200" dirty="0" err="1">
                <a:latin typeface="Calibri"/>
                <a:cs typeface="Calibri"/>
              </a:rPr>
              <a:t>create</a:t>
            </a:r>
            <a:r>
              <a:rPr lang="pl-PL" sz="3200" dirty="0">
                <a:latin typeface="Calibri"/>
                <a:cs typeface="Calibri"/>
              </a:rPr>
              <a:t> </a:t>
            </a:r>
            <a:r>
              <a:rPr lang="pl-PL" sz="3200" dirty="0" err="1">
                <a:latin typeface="Calibri"/>
                <a:cs typeface="Calibri"/>
              </a:rPr>
              <a:t>Jerusalem</a:t>
            </a:r>
            <a:r>
              <a:rPr lang="pl-PL" sz="3200" dirty="0">
                <a:latin typeface="Calibri"/>
                <a:cs typeface="Calibri"/>
              </a:rPr>
              <a:t> to be a </a:t>
            </a:r>
            <a:r>
              <a:rPr lang="pl-PL" sz="3200" dirty="0" err="1">
                <a:latin typeface="Calibri"/>
                <a:cs typeface="Calibri"/>
              </a:rPr>
              <a:t>joy</a:t>
            </a:r>
            <a:r>
              <a:rPr lang="pl-PL" sz="3200" dirty="0" smtClean="0">
                <a:latin typeface="Calibri"/>
                <a:cs typeface="Calibri"/>
              </a:rPr>
              <a:t>, and </a:t>
            </a:r>
            <a:r>
              <a:rPr lang="pl-PL" sz="3200" dirty="0" err="1">
                <a:latin typeface="Calibri"/>
                <a:cs typeface="Calibri"/>
              </a:rPr>
              <a:t>her</a:t>
            </a:r>
            <a:r>
              <a:rPr lang="pl-PL" sz="3200" dirty="0">
                <a:latin typeface="Calibri"/>
                <a:cs typeface="Calibri"/>
              </a:rPr>
              <a:t> </a:t>
            </a:r>
            <a:r>
              <a:rPr lang="pl-PL" sz="3200" dirty="0" err="1">
                <a:latin typeface="Calibri"/>
                <a:cs typeface="Calibri"/>
              </a:rPr>
              <a:t>people</a:t>
            </a:r>
            <a:r>
              <a:rPr lang="pl-PL" sz="3200" dirty="0">
                <a:latin typeface="Calibri"/>
                <a:cs typeface="Calibri"/>
              </a:rPr>
              <a:t> to be a </a:t>
            </a:r>
            <a:r>
              <a:rPr lang="pl-PL" sz="3200" dirty="0" err="1" smtClean="0">
                <a:latin typeface="Calibri"/>
                <a:cs typeface="Calibri"/>
              </a:rPr>
              <a:t>gladness</a:t>
            </a:r>
            <a:r>
              <a:rPr lang="pl-PL" sz="3200" dirty="0" smtClean="0">
                <a:latin typeface="Calibri"/>
                <a:cs typeface="Calibri"/>
              </a:rPr>
              <a:t>. </a:t>
            </a:r>
            <a:r>
              <a:rPr lang="sk-SK" sz="3200" dirty="0" smtClean="0">
                <a:latin typeface="Calibri"/>
                <a:cs typeface="Calibri"/>
              </a:rPr>
              <a:t>I </a:t>
            </a:r>
            <a:r>
              <a:rPr lang="sk-SK" sz="3200" dirty="0">
                <a:latin typeface="Calibri"/>
                <a:cs typeface="Calibri"/>
              </a:rPr>
              <a:t>will rejoice in </a:t>
            </a:r>
            <a:r>
              <a:rPr lang="sk-SK" sz="3200" dirty="0" smtClean="0">
                <a:latin typeface="Calibri"/>
                <a:cs typeface="Calibri"/>
              </a:rPr>
              <a:t>Jerusalem and </a:t>
            </a:r>
            <a:r>
              <a:rPr lang="sk-SK" sz="3200" dirty="0">
                <a:latin typeface="Calibri"/>
                <a:cs typeface="Calibri"/>
              </a:rPr>
              <a:t>be glad in my people</a:t>
            </a:r>
            <a:r>
              <a:rPr lang="sk-SK" sz="3200" dirty="0" smtClean="0">
                <a:latin typeface="Calibri"/>
                <a:cs typeface="Calibri"/>
              </a:rPr>
              <a:t>; no </a:t>
            </a:r>
            <a:r>
              <a:rPr lang="sk-SK" sz="3200" dirty="0">
                <a:latin typeface="Calibri"/>
                <a:cs typeface="Calibri"/>
              </a:rPr>
              <a:t>more shall be heard in it the sound of </a:t>
            </a:r>
            <a:r>
              <a:rPr lang="sk-SK" sz="3200" dirty="0" smtClean="0">
                <a:latin typeface="Calibri"/>
                <a:cs typeface="Calibri"/>
              </a:rPr>
              <a:t>weeping and </a:t>
            </a:r>
            <a:r>
              <a:rPr lang="sk-SK" sz="3200" dirty="0">
                <a:latin typeface="Calibri"/>
                <a:cs typeface="Calibri"/>
              </a:rPr>
              <a:t>the cry of </a:t>
            </a:r>
            <a:r>
              <a:rPr lang="sk-SK" sz="3200" dirty="0" smtClean="0">
                <a:latin typeface="Calibri"/>
                <a:cs typeface="Calibri"/>
              </a:rPr>
              <a:t>distress. </a:t>
            </a:r>
            <a:r>
              <a:rPr lang="en-US" sz="3200" dirty="0" smtClean="0">
                <a:latin typeface="Calibri"/>
                <a:cs typeface="Calibri"/>
              </a:rPr>
              <a:t>No </a:t>
            </a:r>
            <a:r>
              <a:rPr lang="en-US" sz="3200" dirty="0">
                <a:latin typeface="Calibri"/>
                <a:cs typeface="Calibri"/>
              </a:rPr>
              <a:t>more shall there be in </a:t>
            </a:r>
            <a:r>
              <a:rPr lang="en-US" sz="3200" dirty="0" smtClean="0">
                <a:latin typeface="Calibri"/>
                <a:cs typeface="Calibri"/>
              </a:rPr>
              <a:t>it an </a:t>
            </a:r>
            <a:r>
              <a:rPr lang="en-US" sz="3200" dirty="0">
                <a:latin typeface="Calibri"/>
                <a:cs typeface="Calibri"/>
              </a:rPr>
              <a:t>infant who lives but a few days</a:t>
            </a:r>
            <a:r>
              <a:rPr lang="en-US" sz="3200" dirty="0" smtClean="0">
                <a:latin typeface="Calibri"/>
                <a:cs typeface="Calibri"/>
              </a:rPr>
              <a:t>, or </a:t>
            </a:r>
            <a:r>
              <a:rPr lang="en-US" sz="3200" dirty="0">
                <a:latin typeface="Calibri"/>
                <a:cs typeface="Calibri"/>
              </a:rPr>
              <a:t>an old man who does not fill out his days</a:t>
            </a:r>
            <a:r>
              <a:rPr lang="en-US" sz="3200" dirty="0" smtClean="0">
                <a:latin typeface="Calibri"/>
                <a:cs typeface="Calibri"/>
              </a:rPr>
              <a:t>, for </a:t>
            </a:r>
            <a:r>
              <a:rPr lang="en-US" sz="3200" dirty="0">
                <a:latin typeface="Calibri"/>
                <a:cs typeface="Calibri"/>
              </a:rPr>
              <a:t>the young man shall die a hundred years old</a:t>
            </a:r>
            <a:r>
              <a:rPr lang="en-US" sz="3200" dirty="0" smtClean="0">
                <a:latin typeface="Calibri"/>
                <a:cs typeface="Calibri"/>
              </a:rPr>
              <a:t>, and </a:t>
            </a:r>
            <a:r>
              <a:rPr lang="en-US" sz="3200" dirty="0">
                <a:latin typeface="Calibri"/>
                <a:cs typeface="Calibri"/>
              </a:rPr>
              <a:t>the sinner a hundred years old shall be </a:t>
            </a:r>
            <a:r>
              <a:rPr lang="en-US" sz="3200" dirty="0" smtClean="0">
                <a:latin typeface="Calibri"/>
                <a:cs typeface="Calibri"/>
              </a:rPr>
              <a:t>accursed. They </a:t>
            </a:r>
            <a:r>
              <a:rPr lang="en-US" sz="3200" dirty="0">
                <a:latin typeface="Calibri"/>
                <a:cs typeface="Calibri"/>
              </a:rPr>
              <a:t>shall build houses and inhabit them</a:t>
            </a:r>
            <a:r>
              <a:rPr lang="en-US" sz="3200" dirty="0" smtClean="0">
                <a:latin typeface="Calibri"/>
                <a:cs typeface="Calibri"/>
              </a:rPr>
              <a:t>; they </a:t>
            </a:r>
            <a:r>
              <a:rPr lang="en-US" sz="3200" dirty="0">
                <a:latin typeface="Calibri"/>
                <a:cs typeface="Calibri"/>
              </a:rPr>
              <a:t>shall plant vineyards and eat their </a:t>
            </a:r>
            <a:r>
              <a:rPr lang="en-US" sz="3200" dirty="0" smtClean="0">
                <a:latin typeface="Calibri"/>
                <a:cs typeface="Calibri"/>
              </a:rPr>
              <a:t>fruit. They </a:t>
            </a:r>
            <a:r>
              <a:rPr lang="en-US" sz="3200" dirty="0">
                <a:latin typeface="Calibri"/>
                <a:cs typeface="Calibri"/>
              </a:rPr>
              <a:t>shall not build and another inhabit</a:t>
            </a:r>
            <a:r>
              <a:rPr lang="en-US" sz="3200" dirty="0" smtClean="0">
                <a:latin typeface="Calibri"/>
                <a:cs typeface="Calibri"/>
              </a:rPr>
              <a:t>; they </a:t>
            </a:r>
            <a:r>
              <a:rPr lang="en-US" sz="3200" dirty="0">
                <a:latin typeface="Calibri"/>
                <a:cs typeface="Calibri"/>
              </a:rPr>
              <a:t>shall not plant and another eat</a:t>
            </a:r>
            <a:r>
              <a:rPr lang="en-US" sz="3200" dirty="0" smtClean="0">
                <a:latin typeface="Calibri"/>
                <a:cs typeface="Calibri"/>
              </a:rPr>
              <a:t>; for </a:t>
            </a:r>
            <a:r>
              <a:rPr lang="en-US" sz="3200" dirty="0">
                <a:latin typeface="Calibri"/>
                <a:cs typeface="Calibri"/>
              </a:rPr>
              <a:t>like the days of a tree shall the days of my people be</a:t>
            </a:r>
            <a:r>
              <a:rPr lang="en-US" sz="3200" dirty="0" smtClean="0">
                <a:latin typeface="Calibri"/>
                <a:cs typeface="Calibri"/>
              </a:rPr>
              <a:t>, and </a:t>
            </a:r>
            <a:r>
              <a:rPr lang="en-US" sz="3200" dirty="0">
                <a:latin typeface="Calibri"/>
                <a:cs typeface="Calibri"/>
              </a:rPr>
              <a:t>my chosen shall long </a:t>
            </a:r>
            <a:r>
              <a:rPr lang="en-US" sz="3200" dirty="0" smtClean="0">
                <a:latin typeface="Calibri"/>
                <a:cs typeface="Calibri"/>
              </a:rPr>
              <a:t>enjoy</a:t>
            </a:r>
            <a:r>
              <a:rPr lang="en-US" sz="3200" dirty="0">
                <a:latin typeface="Calibri"/>
                <a:cs typeface="Calibri"/>
              </a:rPr>
              <a:t> </a:t>
            </a:r>
            <a:r>
              <a:rPr lang="en-US" sz="3200" dirty="0" smtClean="0">
                <a:latin typeface="Calibri"/>
                <a:cs typeface="Calibri"/>
              </a:rPr>
              <a:t>the </a:t>
            </a:r>
            <a:r>
              <a:rPr lang="en-US" sz="3200" dirty="0">
                <a:latin typeface="Calibri"/>
                <a:cs typeface="Calibri"/>
              </a:rPr>
              <a:t>work of their </a:t>
            </a:r>
            <a:r>
              <a:rPr lang="en-US" sz="3200" dirty="0" smtClean="0">
                <a:latin typeface="Calibri"/>
                <a:cs typeface="Calibri"/>
              </a:rPr>
              <a:t>hands. They </a:t>
            </a:r>
            <a:r>
              <a:rPr lang="en-US" sz="3200" dirty="0">
                <a:latin typeface="Calibri"/>
                <a:cs typeface="Calibri"/>
              </a:rPr>
              <a:t>shall not labor in </a:t>
            </a:r>
            <a:r>
              <a:rPr lang="en-US" sz="3200" dirty="0" smtClean="0">
                <a:latin typeface="Calibri"/>
                <a:cs typeface="Calibri"/>
              </a:rPr>
              <a:t>vain or </a:t>
            </a:r>
            <a:r>
              <a:rPr lang="en-US" sz="3200" dirty="0">
                <a:latin typeface="Calibri"/>
                <a:cs typeface="Calibri"/>
              </a:rPr>
              <a:t>bear children for calamity</a:t>
            </a:r>
            <a:r>
              <a:rPr lang="en-US" sz="3200" dirty="0" smtClean="0">
                <a:latin typeface="Calibri"/>
                <a:cs typeface="Calibri"/>
              </a:rPr>
              <a:t>,</a:t>
            </a:r>
            <a:r>
              <a:rPr lang="en-US" sz="3200" dirty="0">
                <a:latin typeface="Calibri"/>
                <a:cs typeface="Calibri"/>
              </a:rPr>
              <a:t> </a:t>
            </a:r>
            <a:r>
              <a:rPr lang="en-US" sz="3200" dirty="0" smtClean="0">
                <a:latin typeface="Calibri"/>
                <a:cs typeface="Calibri"/>
              </a:rPr>
              <a:t>for</a:t>
            </a:r>
            <a:endParaRPr kumimoji="0" lang="en-US" sz="3200" b="1" i="0" u="none" strike="noStrike" cap="none" spc="0" normalizeH="0" baseline="0" dirty="0">
              <a:ln>
                <a:noFill/>
              </a:ln>
              <a:solidFill>
                <a:srgbClr val="000000"/>
              </a:solidFill>
              <a:effectLst/>
              <a:uFillTx/>
              <a:latin typeface="Calibri"/>
              <a:cs typeface="Calibri"/>
              <a:sym typeface="Helvetica Light"/>
            </a:endParaRPr>
          </a:p>
        </p:txBody>
      </p:sp>
    </p:spTree>
    <p:extLst>
      <p:ext uri="{BB962C8B-B14F-4D97-AF65-F5344CB8AC3E}">
        <p14:creationId xmlns:p14="http://schemas.microsoft.com/office/powerpoint/2010/main" val="3637935581"/>
      </p:ext>
    </p:extLst>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2. Some Key OT &amp; NT Passages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Correlating with Revelation</a:t>
            </a:r>
            <a:endParaRPr sz="4400" b="1" dirty="0">
              <a:solidFill>
                <a:srgbClr val="800000"/>
              </a:solidFill>
              <a:latin typeface="Calibri"/>
              <a:cs typeface="Calibri"/>
            </a:endParaRPr>
          </a:p>
        </p:txBody>
      </p:sp>
      <p:sp>
        <p:nvSpPr>
          <p:cNvPr id="11" name="TextBox 10"/>
          <p:cNvSpPr txBox="1"/>
          <p:nvPr/>
        </p:nvSpPr>
        <p:spPr>
          <a:xfrm>
            <a:off x="1552180" y="1404732"/>
            <a:ext cx="11302694" cy="40421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smtClean="0">
                <a:latin typeface="Calibri"/>
                <a:cs typeface="Calibri"/>
              </a:rPr>
              <a:t>3. Isaiah &amp; Revelation</a:t>
            </a:r>
          </a:p>
          <a:p>
            <a:pPr algn="l"/>
            <a:r>
              <a:rPr lang="en-US" sz="3200" b="1" dirty="0" smtClean="0">
                <a:latin typeface="Calibri"/>
                <a:cs typeface="Calibri"/>
              </a:rPr>
              <a:t>Isaiah 65:17-25</a:t>
            </a:r>
          </a:p>
          <a:p>
            <a:pPr algn="l"/>
            <a:r>
              <a:rPr lang="en-US" sz="3200" dirty="0" smtClean="0">
                <a:latin typeface="Calibri"/>
                <a:cs typeface="Calibri"/>
              </a:rPr>
              <a:t>they </a:t>
            </a:r>
            <a:r>
              <a:rPr lang="en-US" sz="3200" dirty="0">
                <a:latin typeface="Calibri"/>
                <a:cs typeface="Calibri"/>
              </a:rPr>
              <a:t>shall be the offspring of the blessed of the Lord</a:t>
            </a:r>
            <a:r>
              <a:rPr lang="en-US" sz="3200" dirty="0" smtClean="0">
                <a:latin typeface="Calibri"/>
                <a:cs typeface="Calibri"/>
              </a:rPr>
              <a:t>, and </a:t>
            </a:r>
            <a:r>
              <a:rPr lang="en-US" sz="3200" dirty="0">
                <a:latin typeface="Calibri"/>
                <a:cs typeface="Calibri"/>
              </a:rPr>
              <a:t>their descendants with </a:t>
            </a:r>
            <a:r>
              <a:rPr lang="en-US" sz="3200" dirty="0" smtClean="0">
                <a:latin typeface="Calibri"/>
                <a:cs typeface="Calibri"/>
              </a:rPr>
              <a:t>them. Before </a:t>
            </a:r>
            <a:r>
              <a:rPr lang="en-US" sz="3200" dirty="0">
                <a:latin typeface="Calibri"/>
                <a:cs typeface="Calibri"/>
              </a:rPr>
              <a:t>they call I will answer</a:t>
            </a:r>
            <a:r>
              <a:rPr lang="en-US" sz="3200" dirty="0" smtClean="0">
                <a:latin typeface="Calibri"/>
                <a:cs typeface="Calibri"/>
              </a:rPr>
              <a:t>; while </a:t>
            </a:r>
            <a:r>
              <a:rPr lang="en-US" sz="3200" dirty="0">
                <a:latin typeface="Calibri"/>
                <a:cs typeface="Calibri"/>
              </a:rPr>
              <a:t>they are yet speaking I will </a:t>
            </a:r>
            <a:r>
              <a:rPr lang="en-US" sz="3200" dirty="0" smtClean="0">
                <a:latin typeface="Calibri"/>
                <a:cs typeface="Calibri"/>
              </a:rPr>
              <a:t>hear. The </a:t>
            </a:r>
            <a:r>
              <a:rPr lang="en-US" sz="3200" dirty="0">
                <a:latin typeface="Calibri"/>
                <a:cs typeface="Calibri"/>
              </a:rPr>
              <a:t>wolf and the lamb shall graze together</a:t>
            </a:r>
            <a:r>
              <a:rPr lang="en-US" sz="3200" dirty="0" smtClean="0">
                <a:latin typeface="Calibri"/>
                <a:cs typeface="Calibri"/>
              </a:rPr>
              <a:t>; the </a:t>
            </a:r>
            <a:r>
              <a:rPr lang="en-US" sz="3200" dirty="0">
                <a:latin typeface="Calibri"/>
                <a:cs typeface="Calibri"/>
              </a:rPr>
              <a:t>lion shall eat straw like the ox</a:t>
            </a:r>
            <a:r>
              <a:rPr lang="en-US" sz="3200" dirty="0" smtClean="0">
                <a:latin typeface="Calibri"/>
                <a:cs typeface="Calibri"/>
              </a:rPr>
              <a:t>, and </a:t>
            </a:r>
            <a:r>
              <a:rPr lang="en-US" sz="3200" dirty="0">
                <a:latin typeface="Calibri"/>
                <a:cs typeface="Calibri"/>
              </a:rPr>
              <a:t>dust shall be the serpent's </a:t>
            </a:r>
            <a:r>
              <a:rPr lang="en-US" sz="3200" dirty="0" smtClean="0">
                <a:latin typeface="Calibri"/>
                <a:cs typeface="Calibri"/>
              </a:rPr>
              <a:t>food. They </a:t>
            </a:r>
            <a:r>
              <a:rPr lang="en-US" sz="3200" dirty="0">
                <a:latin typeface="Calibri"/>
                <a:cs typeface="Calibri"/>
              </a:rPr>
              <a:t>shall not hurt or </a:t>
            </a:r>
            <a:r>
              <a:rPr lang="en-US" sz="3200" dirty="0" smtClean="0">
                <a:latin typeface="Calibri"/>
                <a:cs typeface="Calibri"/>
              </a:rPr>
              <a:t>destroy in </a:t>
            </a:r>
            <a:r>
              <a:rPr lang="en-US" sz="3200" dirty="0">
                <a:latin typeface="Calibri"/>
                <a:cs typeface="Calibri"/>
              </a:rPr>
              <a:t>all my holy mountain,</a:t>
            </a:r>
            <a:r>
              <a:rPr lang="en-US" sz="3200" dirty="0" smtClean="0">
                <a:latin typeface="Calibri"/>
                <a:cs typeface="Calibri"/>
              </a:rPr>
              <a:t>” says </a:t>
            </a:r>
            <a:r>
              <a:rPr lang="en-US" sz="3200" dirty="0">
                <a:latin typeface="Calibri"/>
                <a:cs typeface="Calibri"/>
              </a:rPr>
              <a:t>the Lord.</a:t>
            </a:r>
            <a:endParaRPr kumimoji="0" lang="en-US" sz="3200" b="1" i="0" u="none" strike="noStrike" cap="none" spc="0" normalizeH="0" baseline="0" dirty="0">
              <a:ln>
                <a:noFill/>
              </a:ln>
              <a:solidFill>
                <a:srgbClr val="000000"/>
              </a:solidFill>
              <a:effectLst/>
              <a:uFillTx/>
              <a:latin typeface="Calibri"/>
              <a:cs typeface="Calibri"/>
              <a:sym typeface="Helvetica Light"/>
            </a:endParaRPr>
          </a:p>
        </p:txBody>
      </p:sp>
    </p:spTree>
    <p:extLst>
      <p:ext uri="{BB962C8B-B14F-4D97-AF65-F5344CB8AC3E}">
        <p14:creationId xmlns:p14="http://schemas.microsoft.com/office/powerpoint/2010/main" val="1947074944"/>
      </p:ext>
    </p:extLst>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2. Some Key OT &amp; NT Passages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Correlating with Revelation</a:t>
            </a:r>
            <a:endParaRPr sz="4400" b="1" dirty="0">
              <a:solidFill>
                <a:srgbClr val="800000"/>
              </a:solidFill>
              <a:latin typeface="Calibri"/>
              <a:cs typeface="Calibri"/>
            </a:endParaRPr>
          </a:p>
        </p:txBody>
      </p:sp>
      <p:sp>
        <p:nvSpPr>
          <p:cNvPr id="11" name="TextBox 10"/>
          <p:cNvSpPr txBox="1"/>
          <p:nvPr/>
        </p:nvSpPr>
        <p:spPr>
          <a:xfrm>
            <a:off x="1552180" y="1404732"/>
            <a:ext cx="11302694" cy="79816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smtClean="0">
                <a:latin typeface="Calibri"/>
                <a:cs typeface="Calibri"/>
              </a:rPr>
              <a:t>3. Isaiah &amp; Revelation</a:t>
            </a:r>
          </a:p>
          <a:p>
            <a:pPr algn="l"/>
            <a:r>
              <a:rPr lang="en-US" sz="3200" b="1" dirty="0" smtClean="0">
                <a:latin typeface="Calibri"/>
                <a:cs typeface="Calibri"/>
              </a:rPr>
              <a:t>Revelation 21:1-5</a:t>
            </a:r>
          </a:p>
          <a:p>
            <a:pPr algn="l"/>
            <a:r>
              <a:rPr lang="en-US" sz="3200" dirty="0" smtClean="0">
                <a:latin typeface="Calibri"/>
                <a:cs typeface="Calibri"/>
              </a:rPr>
              <a:t>Then </a:t>
            </a:r>
            <a:r>
              <a:rPr lang="en-US" sz="3200" dirty="0">
                <a:latin typeface="Calibri"/>
                <a:cs typeface="Calibri"/>
              </a:rPr>
              <a:t>I saw a new heaven and a new earth, for the first heaven and the first earth had passed away, and the sea was no more. </a:t>
            </a:r>
            <a:r>
              <a:rPr lang="en-US" sz="3200" dirty="0" smtClean="0">
                <a:latin typeface="Calibri"/>
                <a:cs typeface="Calibri"/>
              </a:rPr>
              <a:t>And </a:t>
            </a:r>
            <a:r>
              <a:rPr lang="en-US" sz="3200" dirty="0">
                <a:latin typeface="Calibri"/>
                <a:cs typeface="Calibri"/>
              </a:rPr>
              <a:t>I saw the holy city, new Jerusalem, coming down out of heaven from God, prepared as a bride adorned for her husband. </a:t>
            </a:r>
            <a:r>
              <a:rPr lang="en-US" sz="3200" dirty="0" smtClean="0">
                <a:latin typeface="Calibri"/>
                <a:cs typeface="Calibri"/>
              </a:rPr>
              <a:t>And </a:t>
            </a:r>
            <a:r>
              <a:rPr lang="en-US" sz="3200" dirty="0">
                <a:latin typeface="Calibri"/>
                <a:cs typeface="Calibri"/>
              </a:rPr>
              <a:t>I heard a loud voice from the throne saying, “Behold, the dwelling place[a] of God is with man. He will dwell with them, and they will be his people</a:t>
            </a:r>
            <a:r>
              <a:rPr lang="en-US" sz="3200" dirty="0" smtClean="0">
                <a:latin typeface="Calibri"/>
                <a:cs typeface="Calibri"/>
              </a:rPr>
              <a:t>,</a:t>
            </a:r>
            <a:r>
              <a:rPr lang="en-US" sz="3200" dirty="0">
                <a:latin typeface="Calibri"/>
                <a:cs typeface="Calibri"/>
              </a:rPr>
              <a:t> </a:t>
            </a:r>
            <a:r>
              <a:rPr lang="en-US" sz="3200" dirty="0" smtClean="0">
                <a:latin typeface="Calibri"/>
                <a:cs typeface="Calibri"/>
              </a:rPr>
              <a:t>and </a:t>
            </a:r>
            <a:r>
              <a:rPr lang="en-US" sz="3200" dirty="0">
                <a:latin typeface="Calibri"/>
                <a:cs typeface="Calibri"/>
              </a:rPr>
              <a:t>God himself will be with them as their </a:t>
            </a:r>
            <a:r>
              <a:rPr lang="en-US" sz="3200" dirty="0" smtClean="0">
                <a:latin typeface="Calibri"/>
                <a:cs typeface="Calibri"/>
              </a:rPr>
              <a:t>God.</a:t>
            </a:r>
            <a:r>
              <a:rPr lang="en-US" sz="3200" dirty="0">
                <a:latin typeface="Calibri"/>
                <a:cs typeface="Calibri"/>
              </a:rPr>
              <a:t> </a:t>
            </a:r>
            <a:r>
              <a:rPr lang="en-US" sz="3200" dirty="0" smtClean="0">
                <a:latin typeface="Calibri"/>
                <a:cs typeface="Calibri"/>
              </a:rPr>
              <a:t>He </a:t>
            </a:r>
            <a:r>
              <a:rPr lang="en-US" sz="3200" dirty="0">
                <a:latin typeface="Calibri"/>
                <a:cs typeface="Calibri"/>
              </a:rPr>
              <a:t>will wipe away every tear from their eyes, and death shall be no more, neither shall there be mourning, nor crying, nor pain anymore, for the former things have passed away.</a:t>
            </a:r>
            <a:r>
              <a:rPr lang="en-US" sz="3200" dirty="0" smtClean="0">
                <a:latin typeface="Calibri"/>
                <a:cs typeface="Calibri"/>
              </a:rPr>
              <a:t>” And </a:t>
            </a:r>
            <a:r>
              <a:rPr lang="en-US" sz="3200" dirty="0">
                <a:latin typeface="Calibri"/>
                <a:cs typeface="Calibri"/>
              </a:rPr>
              <a:t>he who was seated on the throne said, “Behold, I am making all things new.” </a:t>
            </a:r>
            <a:endParaRPr lang="en-US" sz="3200" dirty="0" smtClean="0">
              <a:latin typeface="Calibri"/>
              <a:cs typeface="Calibri"/>
            </a:endParaRPr>
          </a:p>
          <a:p>
            <a:pPr algn="l"/>
            <a:endParaRPr lang="en-US" sz="3200" b="1" dirty="0">
              <a:latin typeface="Calibri"/>
              <a:cs typeface="Calibri"/>
            </a:endParaRPr>
          </a:p>
          <a:p>
            <a:pPr algn="l"/>
            <a:r>
              <a:rPr lang="en-US" sz="3200" b="1" i="1" dirty="0" smtClean="0">
                <a:solidFill>
                  <a:srgbClr val="000090"/>
                </a:solidFill>
                <a:latin typeface="Calibri"/>
                <a:cs typeface="Calibri"/>
              </a:rPr>
              <a:t>In a similar way, God also gave the prophet Isaiah vision of the future new heaven and new earth.</a:t>
            </a:r>
          </a:p>
        </p:txBody>
      </p:sp>
    </p:spTree>
    <p:extLst>
      <p:ext uri="{BB962C8B-B14F-4D97-AF65-F5344CB8AC3E}">
        <p14:creationId xmlns:p14="http://schemas.microsoft.com/office/powerpoint/2010/main" val="3645985069"/>
      </p:ext>
    </p:extLst>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2. Some Key OT &amp; NT Passages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Correlating with Revelation</a:t>
            </a:r>
            <a:endParaRPr sz="4400" b="1" dirty="0">
              <a:solidFill>
                <a:srgbClr val="800000"/>
              </a:solidFill>
              <a:latin typeface="Calibri"/>
              <a:cs typeface="Calibri"/>
            </a:endParaRPr>
          </a:p>
        </p:txBody>
      </p:sp>
      <p:sp>
        <p:nvSpPr>
          <p:cNvPr id="11" name="TextBox 10"/>
          <p:cNvSpPr txBox="1"/>
          <p:nvPr/>
        </p:nvSpPr>
        <p:spPr>
          <a:xfrm>
            <a:off x="1552180" y="1404732"/>
            <a:ext cx="11302694" cy="79816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smtClean="0">
                <a:latin typeface="Calibri"/>
                <a:cs typeface="Calibri"/>
              </a:rPr>
              <a:t>3. Isaiah &amp; Revelation</a:t>
            </a:r>
          </a:p>
          <a:p>
            <a:pPr algn="l"/>
            <a:r>
              <a:rPr lang="en-US" sz="3200" b="1" dirty="0">
                <a:latin typeface="Calibri"/>
                <a:cs typeface="Calibri"/>
              </a:rPr>
              <a:t>Isaiah 11:1-10</a:t>
            </a:r>
          </a:p>
          <a:p>
            <a:pPr algn="l"/>
            <a:r>
              <a:rPr lang="en-US" sz="3200" dirty="0" smtClean="0">
                <a:latin typeface="Calibri"/>
                <a:cs typeface="Calibri"/>
              </a:rPr>
              <a:t>There </a:t>
            </a:r>
            <a:r>
              <a:rPr lang="en-US" sz="3200" dirty="0">
                <a:latin typeface="Calibri"/>
                <a:cs typeface="Calibri"/>
              </a:rPr>
              <a:t>shall come forth a shoot from the stump of Jesse</a:t>
            </a:r>
            <a:r>
              <a:rPr lang="en-US" sz="3200" dirty="0" smtClean="0">
                <a:latin typeface="Calibri"/>
                <a:cs typeface="Calibri"/>
              </a:rPr>
              <a:t>, and </a:t>
            </a:r>
            <a:r>
              <a:rPr lang="en-US" sz="3200" dirty="0">
                <a:latin typeface="Calibri"/>
                <a:cs typeface="Calibri"/>
              </a:rPr>
              <a:t>a branch from his roots shall bear </a:t>
            </a:r>
            <a:r>
              <a:rPr lang="en-US" sz="3200" dirty="0" smtClean="0">
                <a:latin typeface="Calibri"/>
                <a:cs typeface="Calibri"/>
              </a:rPr>
              <a:t>fruit. And </a:t>
            </a:r>
            <a:r>
              <a:rPr lang="en-US" sz="3200" dirty="0">
                <a:latin typeface="Calibri"/>
                <a:cs typeface="Calibri"/>
              </a:rPr>
              <a:t>the Spirit of the Lord shall rest upon him</a:t>
            </a:r>
            <a:r>
              <a:rPr lang="en-US" sz="3200" dirty="0" smtClean="0">
                <a:latin typeface="Calibri"/>
                <a:cs typeface="Calibri"/>
              </a:rPr>
              <a:t>, the </a:t>
            </a:r>
            <a:r>
              <a:rPr lang="en-US" sz="3200" dirty="0">
                <a:latin typeface="Calibri"/>
                <a:cs typeface="Calibri"/>
              </a:rPr>
              <a:t>Spirit of wisdom and understanding</a:t>
            </a:r>
            <a:r>
              <a:rPr lang="en-US" sz="3200" dirty="0" smtClean="0">
                <a:latin typeface="Calibri"/>
                <a:cs typeface="Calibri"/>
              </a:rPr>
              <a:t>, the </a:t>
            </a:r>
            <a:r>
              <a:rPr lang="en-US" sz="3200" dirty="0">
                <a:latin typeface="Calibri"/>
                <a:cs typeface="Calibri"/>
              </a:rPr>
              <a:t>Spirit of counsel and might</a:t>
            </a:r>
            <a:r>
              <a:rPr lang="en-US" sz="3200" dirty="0" smtClean="0">
                <a:latin typeface="Calibri"/>
                <a:cs typeface="Calibri"/>
              </a:rPr>
              <a:t>, the </a:t>
            </a:r>
            <a:r>
              <a:rPr lang="en-US" sz="3200" dirty="0">
                <a:latin typeface="Calibri"/>
                <a:cs typeface="Calibri"/>
              </a:rPr>
              <a:t>Spirit of knowledge and the fear of the </a:t>
            </a:r>
            <a:r>
              <a:rPr lang="en-US" sz="3200" dirty="0" smtClean="0">
                <a:latin typeface="Calibri"/>
                <a:cs typeface="Calibri"/>
              </a:rPr>
              <a:t>Lord. </a:t>
            </a:r>
            <a:r>
              <a:rPr lang="sk-SK" sz="3200" dirty="0" smtClean="0">
                <a:latin typeface="Calibri"/>
                <a:cs typeface="Calibri"/>
              </a:rPr>
              <a:t>And </a:t>
            </a:r>
            <a:r>
              <a:rPr lang="sk-SK" sz="3200" dirty="0">
                <a:latin typeface="Calibri"/>
                <a:cs typeface="Calibri"/>
              </a:rPr>
              <a:t>his delight shall be in the fear of the Lord.</a:t>
            </a:r>
          </a:p>
          <a:p>
            <a:pPr algn="l"/>
            <a:r>
              <a:rPr lang="sk-SK" sz="3200" dirty="0">
                <a:latin typeface="Calibri"/>
                <a:cs typeface="Calibri"/>
              </a:rPr>
              <a:t>He shall not judge by what his eyes see</a:t>
            </a:r>
            <a:r>
              <a:rPr lang="sk-SK" sz="3200" dirty="0" smtClean="0">
                <a:latin typeface="Calibri"/>
                <a:cs typeface="Calibri"/>
              </a:rPr>
              <a:t>, or </a:t>
            </a:r>
            <a:r>
              <a:rPr lang="sk-SK" sz="3200" dirty="0">
                <a:latin typeface="Calibri"/>
                <a:cs typeface="Calibri"/>
              </a:rPr>
              <a:t>decide disputes by what his ears hear</a:t>
            </a:r>
            <a:r>
              <a:rPr lang="sk-SK" sz="3200" dirty="0" smtClean="0">
                <a:latin typeface="Calibri"/>
                <a:cs typeface="Calibri"/>
              </a:rPr>
              <a:t>, </a:t>
            </a:r>
            <a:r>
              <a:rPr lang="en-US" sz="3200" dirty="0" smtClean="0">
                <a:latin typeface="Calibri"/>
                <a:cs typeface="Calibri"/>
              </a:rPr>
              <a:t>but </a:t>
            </a:r>
            <a:r>
              <a:rPr lang="en-US" sz="3200" dirty="0">
                <a:latin typeface="Calibri"/>
                <a:cs typeface="Calibri"/>
              </a:rPr>
              <a:t>with righteousness he shall judge the poor</a:t>
            </a:r>
            <a:r>
              <a:rPr lang="en-US" sz="3200" dirty="0" smtClean="0">
                <a:latin typeface="Calibri"/>
                <a:cs typeface="Calibri"/>
              </a:rPr>
              <a:t>, and </a:t>
            </a:r>
            <a:r>
              <a:rPr lang="en-US" sz="3200" dirty="0">
                <a:latin typeface="Calibri"/>
                <a:cs typeface="Calibri"/>
              </a:rPr>
              <a:t>decide with equity for the meek of the earth</a:t>
            </a:r>
            <a:r>
              <a:rPr lang="en-US" sz="3200" dirty="0" smtClean="0">
                <a:latin typeface="Calibri"/>
                <a:cs typeface="Calibri"/>
              </a:rPr>
              <a:t>; and </a:t>
            </a:r>
            <a:r>
              <a:rPr lang="en-US" sz="3200" dirty="0">
                <a:latin typeface="Calibri"/>
                <a:cs typeface="Calibri"/>
              </a:rPr>
              <a:t>he shall strike the earth with the rod of his mouth</a:t>
            </a:r>
            <a:r>
              <a:rPr lang="en-US" sz="3200" dirty="0" smtClean="0">
                <a:latin typeface="Calibri"/>
                <a:cs typeface="Calibri"/>
              </a:rPr>
              <a:t>, and </a:t>
            </a:r>
            <a:r>
              <a:rPr lang="en-US" sz="3200" dirty="0">
                <a:latin typeface="Calibri"/>
                <a:cs typeface="Calibri"/>
              </a:rPr>
              <a:t>with the breath of his lips he shall kill the </a:t>
            </a:r>
            <a:r>
              <a:rPr lang="en-US" sz="3200" dirty="0" smtClean="0">
                <a:latin typeface="Calibri"/>
                <a:cs typeface="Calibri"/>
              </a:rPr>
              <a:t>wicked. Righteousness </a:t>
            </a:r>
            <a:r>
              <a:rPr lang="en-US" sz="3200" dirty="0">
                <a:latin typeface="Calibri"/>
                <a:cs typeface="Calibri"/>
              </a:rPr>
              <a:t>shall be the belt of his waist</a:t>
            </a:r>
            <a:r>
              <a:rPr lang="en-US" sz="3200" dirty="0" smtClean="0">
                <a:latin typeface="Calibri"/>
                <a:cs typeface="Calibri"/>
              </a:rPr>
              <a:t>, and </a:t>
            </a:r>
            <a:r>
              <a:rPr lang="en-US" sz="3200" dirty="0">
                <a:latin typeface="Calibri"/>
                <a:cs typeface="Calibri"/>
              </a:rPr>
              <a:t>faithfulness the belt of his </a:t>
            </a:r>
            <a:r>
              <a:rPr lang="en-US" sz="3200" dirty="0" smtClean="0">
                <a:latin typeface="Calibri"/>
                <a:cs typeface="Calibri"/>
              </a:rPr>
              <a:t>loins. </a:t>
            </a:r>
            <a:r>
              <a:rPr lang="sk-SK" sz="3200" dirty="0" smtClean="0">
                <a:latin typeface="Calibri"/>
                <a:cs typeface="Calibri"/>
              </a:rPr>
              <a:t>The </a:t>
            </a:r>
            <a:r>
              <a:rPr lang="sk-SK" sz="3200" dirty="0">
                <a:latin typeface="Calibri"/>
                <a:cs typeface="Calibri"/>
              </a:rPr>
              <a:t>wolf shall dwell with the lamb</a:t>
            </a:r>
            <a:r>
              <a:rPr lang="sk-SK" sz="3200" dirty="0" smtClean="0">
                <a:latin typeface="Calibri"/>
                <a:cs typeface="Calibri"/>
              </a:rPr>
              <a:t>, and </a:t>
            </a:r>
            <a:r>
              <a:rPr lang="sk-SK" sz="3200" dirty="0">
                <a:latin typeface="Calibri"/>
                <a:cs typeface="Calibri"/>
              </a:rPr>
              <a:t>the leopard shall lie down with the young goat</a:t>
            </a:r>
            <a:r>
              <a:rPr lang="sk-SK" sz="3200" dirty="0" smtClean="0">
                <a:latin typeface="Calibri"/>
                <a:cs typeface="Calibri"/>
              </a:rPr>
              <a:t>, and </a:t>
            </a:r>
            <a:r>
              <a:rPr lang="sk-SK" sz="3200" dirty="0">
                <a:latin typeface="Calibri"/>
                <a:cs typeface="Calibri"/>
              </a:rPr>
              <a:t>the calf and the lion and the fattened calf together</a:t>
            </a:r>
            <a:r>
              <a:rPr lang="sk-SK" sz="3200" dirty="0" smtClean="0">
                <a:latin typeface="Calibri"/>
                <a:cs typeface="Calibri"/>
              </a:rPr>
              <a:t>; and </a:t>
            </a:r>
            <a:r>
              <a:rPr lang="sk-SK" sz="3200" dirty="0">
                <a:latin typeface="Calibri"/>
                <a:cs typeface="Calibri"/>
              </a:rPr>
              <a:t>a little child shall lead them</a:t>
            </a:r>
            <a:r>
              <a:rPr lang="sk-SK" sz="3200" dirty="0" smtClean="0">
                <a:latin typeface="Calibri"/>
                <a:cs typeface="Calibri"/>
              </a:rPr>
              <a:t>.</a:t>
            </a:r>
            <a:r>
              <a:rPr lang="sk-SK" sz="3200" b="1" dirty="0">
                <a:latin typeface="Calibri"/>
                <a:cs typeface="Calibri"/>
              </a:rPr>
              <a:t> </a:t>
            </a:r>
            <a:r>
              <a:rPr lang="sk-SK" sz="3200" dirty="0" smtClean="0">
                <a:latin typeface="Calibri"/>
                <a:cs typeface="Calibri"/>
              </a:rPr>
              <a:t>The </a:t>
            </a:r>
            <a:r>
              <a:rPr lang="sk-SK" sz="3200" dirty="0">
                <a:latin typeface="Calibri"/>
                <a:cs typeface="Calibri"/>
              </a:rPr>
              <a:t>cow and the bear shall graze</a:t>
            </a:r>
            <a:r>
              <a:rPr lang="sk-SK" sz="3200" dirty="0" smtClean="0">
                <a:latin typeface="Calibri"/>
                <a:cs typeface="Calibri"/>
              </a:rPr>
              <a:t>; their </a:t>
            </a:r>
            <a:r>
              <a:rPr lang="sk-SK" sz="3200" dirty="0">
                <a:latin typeface="Calibri"/>
                <a:cs typeface="Calibri"/>
              </a:rPr>
              <a:t>young </a:t>
            </a:r>
            <a:r>
              <a:rPr lang="sk-SK" sz="3200" dirty="0" smtClean="0">
                <a:latin typeface="Calibri"/>
                <a:cs typeface="Calibri"/>
              </a:rPr>
              <a:t>shall</a:t>
            </a:r>
            <a:endParaRPr lang="en-US" sz="3200" b="1" dirty="0" smtClean="0">
              <a:latin typeface="Calibri"/>
              <a:cs typeface="Calibri"/>
            </a:endParaRPr>
          </a:p>
        </p:txBody>
      </p:sp>
    </p:spTree>
    <p:extLst>
      <p:ext uri="{BB962C8B-B14F-4D97-AF65-F5344CB8AC3E}">
        <p14:creationId xmlns:p14="http://schemas.microsoft.com/office/powerpoint/2010/main" val="3860997634"/>
      </p:ext>
    </p:extLst>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2. Some Key OT &amp; NT Passages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Correlating with Revelation</a:t>
            </a:r>
            <a:endParaRPr sz="4400" b="1" dirty="0">
              <a:solidFill>
                <a:srgbClr val="800000"/>
              </a:solidFill>
              <a:latin typeface="Calibri"/>
              <a:cs typeface="Calibri"/>
            </a:endParaRPr>
          </a:p>
        </p:txBody>
      </p:sp>
      <p:sp>
        <p:nvSpPr>
          <p:cNvPr id="11" name="TextBox 10"/>
          <p:cNvSpPr txBox="1"/>
          <p:nvPr/>
        </p:nvSpPr>
        <p:spPr>
          <a:xfrm>
            <a:off x="1552180" y="1404732"/>
            <a:ext cx="11302694" cy="79816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smtClean="0">
                <a:latin typeface="Calibri"/>
                <a:cs typeface="Calibri"/>
              </a:rPr>
              <a:t>3. Isaiah &amp; Revelation</a:t>
            </a:r>
          </a:p>
          <a:p>
            <a:pPr algn="l"/>
            <a:r>
              <a:rPr lang="en-US" sz="3200" b="1" dirty="0" smtClean="0">
                <a:latin typeface="Calibri"/>
                <a:cs typeface="Calibri"/>
              </a:rPr>
              <a:t>Isaiah 11:1-10</a:t>
            </a:r>
          </a:p>
          <a:p>
            <a:pPr algn="l"/>
            <a:r>
              <a:rPr lang="sk-SK" sz="3200" dirty="0" smtClean="0">
                <a:latin typeface="Calibri"/>
                <a:cs typeface="Calibri"/>
              </a:rPr>
              <a:t>lie </a:t>
            </a:r>
            <a:r>
              <a:rPr lang="sk-SK" sz="3200" dirty="0">
                <a:latin typeface="Calibri"/>
                <a:cs typeface="Calibri"/>
              </a:rPr>
              <a:t>down together</a:t>
            </a:r>
            <a:r>
              <a:rPr lang="sk-SK" sz="3200" dirty="0" smtClean="0">
                <a:latin typeface="Calibri"/>
                <a:cs typeface="Calibri"/>
              </a:rPr>
              <a:t>; and </a:t>
            </a:r>
            <a:r>
              <a:rPr lang="sk-SK" sz="3200" dirty="0">
                <a:latin typeface="Calibri"/>
                <a:cs typeface="Calibri"/>
              </a:rPr>
              <a:t>the lion shall eat straw like the </a:t>
            </a:r>
            <a:r>
              <a:rPr lang="sk-SK" sz="3200" dirty="0" smtClean="0">
                <a:latin typeface="Calibri"/>
                <a:cs typeface="Calibri"/>
              </a:rPr>
              <a:t>ox. The </a:t>
            </a:r>
            <a:r>
              <a:rPr lang="sk-SK" sz="3200" dirty="0">
                <a:latin typeface="Calibri"/>
                <a:cs typeface="Calibri"/>
              </a:rPr>
              <a:t>nursing child shall play over the hole of the cobra</a:t>
            </a:r>
            <a:r>
              <a:rPr lang="sk-SK" sz="3200" dirty="0" smtClean="0">
                <a:latin typeface="Calibri"/>
                <a:cs typeface="Calibri"/>
              </a:rPr>
              <a:t>, and </a:t>
            </a:r>
            <a:r>
              <a:rPr lang="sk-SK" sz="3200" dirty="0">
                <a:latin typeface="Calibri"/>
                <a:cs typeface="Calibri"/>
              </a:rPr>
              <a:t>the weaned child shall put his hand on the adder's </a:t>
            </a:r>
            <a:r>
              <a:rPr lang="sk-SK" sz="3200" dirty="0" smtClean="0">
                <a:latin typeface="Calibri"/>
                <a:cs typeface="Calibri"/>
              </a:rPr>
              <a:t>den. They </a:t>
            </a:r>
            <a:r>
              <a:rPr lang="sk-SK" sz="3200" dirty="0">
                <a:latin typeface="Calibri"/>
                <a:cs typeface="Calibri"/>
              </a:rPr>
              <a:t>shall not hurt or </a:t>
            </a:r>
            <a:r>
              <a:rPr lang="sk-SK" sz="3200" dirty="0" smtClean="0">
                <a:latin typeface="Calibri"/>
                <a:cs typeface="Calibri"/>
              </a:rPr>
              <a:t>destroy in </a:t>
            </a:r>
            <a:r>
              <a:rPr lang="sk-SK" sz="3200" dirty="0">
                <a:latin typeface="Calibri"/>
                <a:cs typeface="Calibri"/>
              </a:rPr>
              <a:t>all my holy mountain</a:t>
            </a:r>
            <a:r>
              <a:rPr lang="sk-SK" sz="3200" dirty="0" smtClean="0">
                <a:latin typeface="Calibri"/>
                <a:cs typeface="Calibri"/>
              </a:rPr>
              <a:t>; for </a:t>
            </a:r>
            <a:r>
              <a:rPr lang="sk-SK" sz="3200" dirty="0">
                <a:latin typeface="Calibri"/>
                <a:cs typeface="Calibri"/>
              </a:rPr>
              <a:t>the earth shall be full of the knowledge of the </a:t>
            </a:r>
            <a:r>
              <a:rPr lang="sk-SK" sz="3200" dirty="0" smtClean="0">
                <a:latin typeface="Calibri"/>
                <a:cs typeface="Calibri"/>
              </a:rPr>
              <a:t>Lord as </a:t>
            </a:r>
            <a:r>
              <a:rPr lang="sk-SK" sz="3200" dirty="0">
                <a:latin typeface="Calibri"/>
                <a:cs typeface="Calibri"/>
              </a:rPr>
              <a:t>the waters cover the </a:t>
            </a:r>
            <a:r>
              <a:rPr lang="sk-SK" sz="3200" dirty="0" smtClean="0">
                <a:latin typeface="Calibri"/>
                <a:cs typeface="Calibri"/>
              </a:rPr>
              <a:t>sea. In </a:t>
            </a:r>
            <a:r>
              <a:rPr lang="sk-SK" sz="3200" dirty="0">
                <a:latin typeface="Calibri"/>
                <a:cs typeface="Calibri"/>
              </a:rPr>
              <a:t>that day the root of Jesse, who shall stand as a signal for the peoples—of him shall the nations inquire, and his resting place shall be glorious</a:t>
            </a:r>
            <a:r>
              <a:rPr lang="sk-SK" sz="3200" dirty="0" smtClean="0">
                <a:latin typeface="Calibri"/>
                <a:cs typeface="Calibri"/>
              </a:rPr>
              <a:t>.</a:t>
            </a:r>
          </a:p>
          <a:p>
            <a:pPr algn="l"/>
            <a:endParaRPr lang="sk-SK" sz="3200" b="1" dirty="0">
              <a:latin typeface="Calibri"/>
              <a:cs typeface="Calibri"/>
            </a:endParaRPr>
          </a:p>
          <a:p>
            <a:pPr algn="l"/>
            <a:r>
              <a:rPr lang="en-US" sz="3200" b="1" dirty="0" smtClean="0">
                <a:latin typeface="Calibri"/>
                <a:cs typeface="Calibri"/>
              </a:rPr>
              <a:t>Revelation </a:t>
            </a:r>
            <a:r>
              <a:rPr lang="en-US" sz="3200" b="1" dirty="0">
                <a:latin typeface="Calibri"/>
                <a:cs typeface="Calibri"/>
              </a:rPr>
              <a:t>22:</a:t>
            </a:r>
            <a:r>
              <a:rPr lang="en-US" sz="3200" b="1" dirty="0" smtClean="0">
                <a:latin typeface="Calibri"/>
                <a:cs typeface="Calibri"/>
              </a:rPr>
              <a:t>16</a:t>
            </a:r>
          </a:p>
          <a:p>
            <a:pPr algn="l"/>
            <a:r>
              <a:rPr lang="en-US" sz="3200" dirty="0" smtClean="0">
                <a:latin typeface="Calibri"/>
                <a:cs typeface="Calibri"/>
              </a:rPr>
              <a:t>“</a:t>
            </a:r>
            <a:r>
              <a:rPr lang="en-US" sz="3200" dirty="0">
                <a:latin typeface="Calibri"/>
                <a:cs typeface="Calibri"/>
              </a:rPr>
              <a:t>I, Jesus, have sent my angel to testify to you about these things for the churches. I am the root and the descendant of David, the bright morning star.</a:t>
            </a:r>
            <a:r>
              <a:rPr lang="en-US" sz="3200" dirty="0" smtClean="0">
                <a:latin typeface="Calibri"/>
                <a:cs typeface="Calibri"/>
              </a:rPr>
              <a:t>”</a:t>
            </a:r>
          </a:p>
          <a:p>
            <a:pPr algn="l"/>
            <a:endParaRPr lang="en-US" sz="3200" b="1" dirty="0">
              <a:latin typeface="Calibri"/>
              <a:cs typeface="Calibri"/>
            </a:endParaRPr>
          </a:p>
          <a:p>
            <a:pPr algn="l"/>
            <a:r>
              <a:rPr lang="en-US" sz="3200" b="1" i="1" dirty="0" smtClean="0">
                <a:solidFill>
                  <a:srgbClr val="000090"/>
                </a:solidFill>
                <a:latin typeface="Calibri"/>
                <a:cs typeface="Calibri"/>
              </a:rPr>
              <a:t>Jesus is portrayed as the branch and the root of David in both!</a:t>
            </a:r>
          </a:p>
        </p:txBody>
      </p:sp>
    </p:spTree>
    <p:extLst>
      <p:ext uri="{BB962C8B-B14F-4D97-AF65-F5344CB8AC3E}">
        <p14:creationId xmlns:p14="http://schemas.microsoft.com/office/powerpoint/2010/main" val="735299397"/>
      </p:ext>
    </p:extLst>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2. Some Key OT &amp; NT Passages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Correlating with Revelation</a:t>
            </a:r>
            <a:endParaRPr sz="4400" b="1" dirty="0">
              <a:solidFill>
                <a:srgbClr val="800000"/>
              </a:solidFill>
              <a:latin typeface="Calibri"/>
              <a:cs typeface="Calibri"/>
            </a:endParaRPr>
          </a:p>
        </p:txBody>
      </p:sp>
      <p:sp>
        <p:nvSpPr>
          <p:cNvPr id="11" name="TextBox 10"/>
          <p:cNvSpPr txBox="1"/>
          <p:nvPr/>
        </p:nvSpPr>
        <p:spPr>
          <a:xfrm>
            <a:off x="1552180" y="1404732"/>
            <a:ext cx="11302694" cy="65043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smtClean="0">
                <a:latin typeface="Calibri"/>
                <a:cs typeface="Calibri"/>
              </a:rPr>
              <a:t>4. The Apostle Paul &amp; Revelation</a:t>
            </a:r>
          </a:p>
          <a:p>
            <a:pPr algn="l"/>
            <a:r>
              <a:rPr lang="en-US" sz="3200" b="1" dirty="0" smtClean="0">
                <a:latin typeface="Calibri"/>
                <a:cs typeface="Calibri"/>
              </a:rPr>
              <a:t>1Cor. 15:51-56</a:t>
            </a:r>
          </a:p>
          <a:p>
            <a:pPr algn="l"/>
            <a:r>
              <a:rPr lang="en-US" sz="3200" dirty="0" smtClean="0">
                <a:latin typeface="Calibri"/>
                <a:cs typeface="Calibri"/>
              </a:rPr>
              <a:t>Behold</a:t>
            </a:r>
            <a:r>
              <a:rPr lang="en-US" sz="3200" dirty="0">
                <a:latin typeface="Calibri"/>
                <a:cs typeface="Calibri"/>
              </a:rPr>
              <a:t>! I tell you a mystery. We shall not all sleep, but we shall all be changed, </a:t>
            </a:r>
            <a:r>
              <a:rPr lang="en-US" sz="3200" dirty="0" smtClean="0">
                <a:latin typeface="Calibri"/>
                <a:cs typeface="Calibri"/>
              </a:rPr>
              <a:t>in </a:t>
            </a:r>
            <a:r>
              <a:rPr lang="en-US" sz="3200" dirty="0">
                <a:latin typeface="Calibri"/>
                <a:cs typeface="Calibri"/>
              </a:rPr>
              <a:t>a moment, in the twinkling of an eye, at the last trumpet. For the trumpet will sound, and the dead will be raised imperishable, and we shall be changed. </a:t>
            </a:r>
            <a:r>
              <a:rPr lang="en-US" sz="3200" dirty="0" smtClean="0">
                <a:latin typeface="Calibri"/>
                <a:cs typeface="Calibri"/>
              </a:rPr>
              <a:t>For </a:t>
            </a:r>
            <a:r>
              <a:rPr lang="en-US" sz="3200" dirty="0">
                <a:latin typeface="Calibri"/>
                <a:cs typeface="Calibri"/>
              </a:rPr>
              <a:t>this perishable body must put on the imperishable, and this mortal body must put on immortality. </a:t>
            </a:r>
            <a:r>
              <a:rPr lang="en-US" sz="3200" dirty="0" smtClean="0">
                <a:latin typeface="Calibri"/>
                <a:cs typeface="Calibri"/>
              </a:rPr>
              <a:t>When </a:t>
            </a:r>
            <a:r>
              <a:rPr lang="en-US" sz="3200" dirty="0">
                <a:latin typeface="Calibri"/>
                <a:cs typeface="Calibri"/>
              </a:rPr>
              <a:t>the perishable puts on the imperishable, and the mortal puts on immortality, then shall come to pass the saying that is written</a:t>
            </a:r>
            <a:r>
              <a:rPr lang="en-US" sz="3200" dirty="0" smtClean="0">
                <a:latin typeface="Calibri"/>
                <a:cs typeface="Calibri"/>
              </a:rPr>
              <a:t>: “</a:t>
            </a:r>
            <a:r>
              <a:rPr lang="en-US" sz="3200" dirty="0">
                <a:latin typeface="Calibri"/>
                <a:cs typeface="Calibri"/>
              </a:rPr>
              <a:t>Death is swallowed up in victory.</a:t>
            </a:r>
            <a:r>
              <a:rPr lang="en-US" sz="3200" dirty="0" smtClean="0">
                <a:latin typeface="Calibri"/>
                <a:cs typeface="Calibri"/>
              </a:rPr>
              <a:t>” “</a:t>
            </a:r>
            <a:r>
              <a:rPr lang="en-US" sz="3200" dirty="0">
                <a:latin typeface="Calibri"/>
                <a:cs typeface="Calibri"/>
              </a:rPr>
              <a:t>O death, where is your victory</a:t>
            </a:r>
            <a:r>
              <a:rPr lang="en-US" sz="3200" dirty="0" smtClean="0">
                <a:latin typeface="Calibri"/>
                <a:cs typeface="Calibri"/>
              </a:rPr>
              <a:t>? O </a:t>
            </a:r>
            <a:r>
              <a:rPr lang="en-US" sz="3200" dirty="0">
                <a:latin typeface="Calibri"/>
                <a:cs typeface="Calibri"/>
              </a:rPr>
              <a:t>death, where is your sting?</a:t>
            </a:r>
            <a:r>
              <a:rPr lang="en-US" sz="3200" dirty="0" smtClean="0">
                <a:latin typeface="Calibri"/>
                <a:cs typeface="Calibri"/>
              </a:rPr>
              <a:t>” The </a:t>
            </a:r>
            <a:r>
              <a:rPr lang="en-US" sz="3200" dirty="0">
                <a:latin typeface="Calibri"/>
                <a:cs typeface="Calibri"/>
              </a:rPr>
              <a:t>sting of death is sin, and the power of sin is the law. </a:t>
            </a:r>
            <a:r>
              <a:rPr lang="en-US" sz="3200" dirty="0" smtClean="0">
                <a:latin typeface="Calibri"/>
                <a:cs typeface="Calibri"/>
              </a:rPr>
              <a:t>But </a:t>
            </a:r>
            <a:r>
              <a:rPr lang="en-US" sz="3200" dirty="0">
                <a:latin typeface="Calibri"/>
                <a:cs typeface="Calibri"/>
              </a:rPr>
              <a:t>thanks be to God, who gives us the victory through our Lord Jesus Christ.</a:t>
            </a:r>
            <a:endParaRPr lang="en-US" sz="3200" b="1" dirty="0" smtClean="0">
              <a:latin typeface="Calibri"/>
              <a:cs typeface="Calibri"/>
            </a:endParaRPr>
          </a:p>
        </p:txBody>
      </p:sp>
    </p:spTree>
    <p:extLst>
      <p:ext uri="{BB962C8B-B14F-4D97-AF65-F5344CB8AC3E}">
        <p14:creationId xmlns:p14="http://schemas.microsoft.com/office/powerpoint/2010/main" val="3150116170"/>
      </p:ext>
    </p:extLst>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2. Some Key OT &amp; NT Passages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Correlating with Revelation</a:t>
            </a:r>
            <a:endParaRPr sz="4400" b="1" dirty="0">
              <a:solidFill>
                <a:srgbClr val="800000"/>
              </a:solidFill>
              <a:latin typeface="Calibri"/>
              <a:cs typeface="Calibri"/>
            </a:endParaRPr>
          </a:p>
        </p:txBody>
      </p:sp>
      <p:sp>
        <p:nvSpPr>
          <p:cNvPr id="11" name="TextBox 10"/>
          <p:cNvSpPr txBox="1"/>
          <p:nvPr/>
        </p:nvSpPr>
        <p:spPr>
          <a:xfrm>
            <a:off x="1552180" y="1404732"/>
            <a:ext cx="11302694"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smtClean="0">
                <a:latin typeface="Calibri"/>
                <a:cs typeface="Calibri"/>
              </a:rPr>
              <a:t>4. The Apostle </a:t>
            </a:r>
            <a:r>
              <a:rPr lang="en-US" sz="3200" b="1" dirty="0">
                <a:latin typeface="Calibri"/>
                <a:cs typeface="Calibri"/>
              </a:rPr>
              <a:t>Paul </a:t>
            </a:r>
            <a:r>
              <a:rPr lang="en-US" sz="3200" b="1" dirty="0" smtClean="0">
                <a:latin typeface="Calibri"/>
                <a:cs typeface="Calibri"/>
              </a:rPr>
              <a:t>&amp; Revelation</a:t>
            </a:r>
          </a:p>
          <a:p>
            <a:pPr algn="l"/>
            <a:r>
              <a:rPr lang="en-US" sz="3200" b="1" dirty="0" smtClean="0">
                <a:latin typeface="Calibri"/>
                <a:cs typeface="Calibri"/>
              </a:rPr>
              <a:t>1Thess. 4:13-18</a:t>
            </a:r>
          </a:p>
          <a:p>
            <a:pPr algn="l"/>
            <a:r>
              <a:rPr lang="en-US" sz="3200" dirty="0" smtClean="0">
                <a:latin typeface="Calibri"/>
                <a:cs typeface="Calibri"/>
              </a:rPr>
              <a:t>But </a:t>
            </a:r>
            <a:r>
              <a:rPr lang="en-US" sz="3200" dirty="0">
                <a:latin typeface="Calibri"/>
                <a:cs typeface="Calibri"/>
              </a:rPr>
              <a:t>we do not want you to be uninformed, brothers, about those who are asleep, that you may not grieve as others do who have no hope. </a:t>
            </a:r>
            <a:r>
              <a:rPr lang="en-US" sz="3200" dirty="0" smtClean="0">
                <a:latin typeface="Calibri"/>
                <a:cs typeface="Calibri"/>
              </a:rPr>
              <a:t>For </a:t>
            </a:r>
            <a:r>
              <a:rPr lang="en-US" sz="3200" dirty="0">
                <a:latin typeface="Calibri"/>
                <a:cs typeface="Calibri"/>
              </a:rPr>
              <a:t>since we believe that Jesus died and rose again, even so, through Jesus, God will bring with him those who have fallen asleep. </a:t>
            </a:r>
            <a:r>
              <a:rPr lang="en-US" sz="3200" dirty="0" smtClean="0">
                <a:latin typeface="Calibri"/>
                <a:cs typeface="Calibri"/>
              </a:rPr>
              <a:t>For </a:t>
            </a:r>
            <a:r>
              <a:rPr lang="en-US" sz="3200" dirty="0">
                <a:latin typeface="Calibri"/>
                <a:cs typeface="Calibri"/>
              </a:rPr>
              <a:t>this we declare to you by a word from the Lord,[d] that we who are alive, who are left until the coming of the Lord, will not precede those who have fallen asleep. </a:t>
            </a:r>
            <a:r>
              <a:rPr lang="en-US" sz="3200" dirty="0" smtClean="0">
                <a:latin typeface="Calibri"/>
                <a:cs typeface="Calibri"/>
              </a:rPr>
              <a:t>For </a:t>
            </a:r>
            <a:r>
              <a:rPr lang="en-US" sz="3200" dirty="0">
                <a:latin typeface="Calibri"/>
                <a:cs typeface="Calibri"/>
              </a:rPr>
              <a:t>the Lord himself will descend from heaven with a cry of command, with the voice of an archangel, and with the sound of the trumpet of God. And the dead in Christ will rise first. </a:t>
            </a:r>
            <a:r>
              <a:rPr lang="en-US" sz="3200" dirty="0" smtClean="0">
                <a:latin typeface="Calibri"/>
                <a:cs typeface="Calibri"/>
              </a:rPr>
              <a:t>Then </a:t>
            </a:r>
            <a:r>
              <a:rPr lang="en-US" sz="3200" dirty="0">
                <a:latin typeface="Calibri"/>
                <a:cs typeface="Calibri"/>
              </a:rPr>
              <a:t>we who are alive, who are left, will be caught up together with them in the clouds to meet the Lord in the air, and so we will always be with the Lord. </a:t>
            </a:r>
            <a:r>
              <a:rPr lang="en-US" sz="3200" dirty="0" smtClean="0">
                <a:latin typeface="Calibri"/>
                <a:cs typeface="Calibri"/>
              </a:rPr>
              <a:t>Therefore </a:t>
            </a:r>
            <a:r>
              <a:rPr lang="en-US" sz="3200" dirty="0">
                <a:latin typeface="Calibri"/>
                <a:cs typeface="Calibri"/>
              </a:rPr>
              <a:t>encourage one another with these words.</a:t>
            </a:r>
            <a:endParaRPr lang="en-US" sz="3200" b="1" dirty="0" smtClean="0">
              <a:latin typeface="Calibri"/>
              <a:cs typeface="Calibri"/>
            </a:endParaRPr>
          </a:p>
        </p:txBody>
      </p:sp>
    </p:spTree>
    <p:extLst>
      <p:ext uri="{BB962C8B-B14F-4D97-AF65-F5344CB8AC3E}">
        <p14:creationId xmlns:p14="http://schemas.microsoft.com/office/powerpoint/2010/main" val="3016042933"/>
      </p:ext>
    </p:extLst>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1. The Entire Bible is One Grand Story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of God’s Redemptive Plan</a:t>
            </a:r>
            <a:endParaRPr sz="4400" b="1" dirty="0">
              <a:solidFill>
                <a:srgbClr val="800000"/>
              </a:solidFill>
              <a:latin typeface="Calibri"/>
              <a:cs typeface="Calibri"/>
            </a:endParaRPr>
          </a:p>
        </p:txBody>
      </p:sp>
      <p:pic>
        <p:nvPicPr>
          <p:cNvPr id="2" name="Picture 1" descr="creation.jpg"/>
          <p:cNvPicPr>
            <a:picLocks noChangeAspect="1"/>
          </p:cNvPicPr>
          <p:nvPr/>
        </p:nvPicPr>
        <p:blipFill rotWithShape="1">
          <a:blip r:embed="rId2">
            <a:extLst>
              <a:ext uri="{28A0092B-C50C-407E-A947-70E740481C1C}">
                <a14:useLocalDpi xmlns:a14="http://schemas.microsoft.com/office/drawing/2010/main" val="0"/>
              </a:ext>
            </a:extLst>
          </a:blip>
          <a:srcRect t="5743" b="13187"/>
          <a:stretch/>
        </p:blipFill>
        <p:spPr>
          <a:xfrm>
            <a:off x="1947809" y="2201174"/>
            <a:ext cx="3917527" cy="2342275"/>
          </a:xfrm>
          <a:prstGeom prst="rect">
            <a:avLst/>
          </a:prstGeom>
        </p:spPr>
      </p:pic>
      <p:pic>
        <p:nvPicPr>
          <p:cNvPr id="3" name="Picture 2" descr="adam_and_e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808" y="6012521"/>
            <a:ext cx="3917527" cy="2938146"/>
          </a:xfrm>
          <a:prstGeom prst="rect">
            <a:avLst/>
          </a:prstGeom>
        </p:spPr>
      </p:pic>
      <p:sp>
        <p:nvSpPr>
          <p:cNvPr id="5" name="Down Arrow 4"/>
          <p:cNvSpPr/>
          <p:nvPr/>
        </p:nvSpPr>
        <p:spPr>
          <a:xfrm>
            <a:off x="3399182" y="4148367"/>
            <a:ext cx="945419" cy="2201174"/>
          </a:xfrm>
          <a:prstGeom prst="downArrow">
            <a:avLst/>
          </a:prstGeom>
          <a:solidFill>
            <a:schemeClr val="accent5"/>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7" name="Picture 6" descr="jesus-resurrection-easter-sunday-wallpapers-1600x12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566" y="5999895"/>
            <a:ext cx="3934362" cy="2950772"/>
          </a:xfrm>
          <a:prstGeom prst="rect">
            <a:avLst/>
          </a:prstGeom>
        </p:spPr>
      </p:pic>
      <p:sp>
        <p:nvSpPr>
          <p:cNvPr id="10" name="Right Arrow 9"/>
          <p:cNvSpPr/>
          <p:nvPr/>
        </p:nvSpPr>
        <p:spPr>
          <a:xfrm>
            <a:off x="5432631" y="7323137"/>
            <a:ext cx="3316021" cy="1044147"/>
          </a:xfrm>
          <a:prstGeom prst="rightArrow">
            <a:avLst/>
          </a:prstGeom>
          <a:solidFill>
            <a:srgbClr val="C82506"/>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8" name="Picture 7" descr="NEW-JERUSALEM-COMING-DOWN-IN-GLO-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5566" y="2058447"/>
            <a:ext cx="3934362" cy="2948062"/>
          </a:xfrm>
          <a:prstGeom prst="rect">
            <a:avLst/>
          </a:prstGeom>
        </p:spPr>
      </p:pic>
      <p:sp>
        <p:nvSpPr>
          <p:cNvPr id="9" name="Up Arrow 8"/>
          <p:cNvSpPr/>
          <p:nvPr/>
        </p:nvSpPr>
        <p:spPr>
          <a:xfrm>
            <a:off x="9863400" y="4416458"/>
            <a:ext cx="959529" cy="2158844"/>
          </a:xfrm>
          <a:prstGeom prst="upArrow">
            <a:avLst/>
          </a:prstGeom>
          <a:solidFill>
            <a:srgbClr val="C82506"/>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TextBox 10"/>
          <p:cNvSpPr txBox="1"/>
          <p:nvPr/>
        </p:nvSpPr>
        <p:spPr>
          <a:xfrm>
            <a:off x="1947809" y="1601024"/>
            <a:ext cx="303380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latin typeface="Calibri"/>
                <a:ea typeface="+mn-ea"/>
                <a:cs typeface="Calibri"/>
                <a:sym typeface="Helvetica Light"/>
              </a:rPr>
              <a:t>1. Creation</a:t>
            </a:r>
            <a:endParaRPr kumimoji="0" lang="en-US" sz="3600" b="1" i="0" u="none" strike="noStrike" cap="none" spc="0" normalizeH="0" baseline="0" dirty="0">
              <a:ln>
                <a:noFill/>
              </a:ln>
              <a:solidFill>
                <a:srgbClr val="000000"/>
              </a:solidFill>
              <a:effectLst/>
              <a:uFillTx/>
              <a:latin typeface="Calibri"/>
              <a:ea typeface="+mn-ea"/>
              <a:cs typeface="Calibri"/>
              <a:sym typeface="Helvetica Light"/>
            </a:endParaRPr>
          </a:p>
        </p:txBody>
      </p:sp>
      <p:sp>
        <p:nvSpPr>
          <p:cNvPr id="14" name="TextBox 13"/>
          <p:cNvSpPr txBox="1"/>
          <p:nvPr/>
        </p:nvSpPr>
        <p:spPr>
          <a:xfrm>
            <a:off x="1933696" y="5406126"/>
            <a:ext cx="303380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latin typeface="Calibri"/>
                <a:ea typeface="+mn-ea"/>
                <a:cs typeface="Calibri"/>
                <a:sym typeface="Helvetica Light"/>
              </a:rPr>
              <a:t>2. Fall</a:t>
            </a:r>
            <a:endParaRPr kumimoji="0" lang="en-US" sz="3600" b="1" i="0" u="none" strike="noStrike" cap="none" spc="0" normalizeH="0" baseline="0" dirty="0">
              <a:ln>
                <a:noFill/>
              </a:ln>
              <a:solidFill>
                <a:srgbClr val="000000"/>
              </a:solidFill>
              <a:effectLst/>
              <a:uFillTx/>
              <a:latin typeface="Calibri"/>
              <a:ea typeface="+mn-ea"/>
              <a:cs typeface="Calibri"/>
              <a:sym typeface="Helvetica Light"/>
            </a:endParaRPr>
          </a:p>
        </p:txBody>
      </p:sp>
      <p:sp>
        <p:nvSpPr>
          <p:cNvPr id="15" name="TextBox 14"/>
          <p:cNvSpPr txBox="1"/>
          <p:nvPr/>
        </p:nvSpPr>
        <p:spPr>
          <a:xfrm>
            <a:off x="8315566" y="5406126"/>
            <a:ext cx="303380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latin typeface="Calibri"/>
                <a:ea typeface="+mn-ea"/>
                <a:cs typeface="Calibri"/>
                <a:sym typeface="Helvetica Light"/>
              </a:rPr>
              <a:t>3. Redemption</a:t>
            </a:r>
            <a:endParaRPr kumimoji="0" lang="en-US" sz="3600" b="1" i="0" u="none" strike="noStrike" cap="none" spc="0" normalizeH="0" baseline="0" dirty="0">
              <a:ln>
                <a:noFill/>
              </a:ln>
              <a:solidFill>
                <a:srgbClr val="000000"/>
              </a:solidFill>
              <a:effectLst/>
              <a:uFillTx/>
              <a:latin typeface="Calibri"/>
              <a:ea typeface="+mn-ea"/>
              <a:cs typeface="Calibri"/>
              <a:sym typeface="Helvetica Light"/>
            </a:endParaRPr>
          </a:p>
        </p:txBody>
      </p:sp>
      <p:sp>
        <p:nvSpPr>
          <p:cNvPr id="16" name="TextBox 15"/>
          <p:cNvSpPr txBox="1"/>
          <p:nvPr/>
        </p:nvSpPr>
        <p:spPr>
          <a:xfrm>
            <a:off x="8315565" y="1472407"/>
            <a:ext cx="360799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latin typeface="Calibri"/>
                <a:ea typeface="+mn-ea"/>
                <a:cs typeface="Calibri"/>
                <a:sym typeface="Helvetica Light"/>
              </a:rPr>
              <a:t>4. Consummation</a:t>
            </a:r>
            <a:endParaRPr kumimoji="0" lang="en-US" sz="3600" b="1" i="0" u="none" strike="noStrike" cap="none" spc="0" normalizeH="0" baseline="0" dirty="0">
              <a:ln>
                <a:noFill/>
              </a:ln>
              <a:solidFill>
                <a:srgbClr val="000000"/>
              </a:solidFill>
              <a:effectLst/>
              <a:uFillTx/>
              <a:latin typeface="Calibri"/>
              <a:ea typeface="+mn-ea"/>
              <a:cs typeface="Calibri"/>
              <a:sym typeface="Helvetica Light"/>
            </a:endParaRPr>
          </a:p>
        </p:txBody>
      </p:sp>
    </p:spTree>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2. Some Key OT &amp; NT Passages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Correlating with Revelation</a:t>
            </a:r>
            <a:endParaRPr sz="4400" b="1" dirty="0">
              <a:solidFill>
                <a:srgbClr val="800000"/>
              </a:solidFill>
              <a:latin typeface="Calibri"/>
              <a:cs typeface="Calibri"/>
            </a:endParaRPr>
          </a:p>
        </p:txBody>
      </p:sp>
      <p:sp>
        <p:nvSpPr>
          <p:cNvPr id="11" name="TextBox 10"/>
          <p:cNvSpPr txBox="1"/>
          <p:nvPr/>
        </p:nvSpPr>
        <p:spPr>
          <a:xfrm>
            <a:off x="1552180" y="1404732"/>
            <a:ext cx="11302694" cy="79816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smtClean="0">
                <a:latin typeface="Calibri"/>
                <a:cs typeface="Calibri"/>
              </a:rPr>
              <a:t>3. Isaiah &amp; Revelation</a:t>
            </a:r>
          </a:p>
          <a:p>
            <a:pPr algn="l"/>
            <a:r>
              <a:rPr lang="en-US" sz="3200" b="1" dirty="0" smtClean="0">
                <a:latin typeface="Calibri"/>
                <a:cs typeface="Calibri"/>
              </a:rPr>
              <a:t>Revelation 20:4-6</a:t>
            </a:r>
          </a:p>
          <a:p>
            <a:pPr algn="l"/>
            <a:r>
              <a:rPr lang="en-US" sz="3200" dirty="0">
                <a:latin typeface="Calibri"/>
                <a:cs typeface="Calibri"/>
              </a:rPr>
              <a:t>Then I saw thrones, and seated on them were those to whom the authority to judge was committed. Also I saw the souls of those who had been beheaded for the testimony of Jesus and for the word of God, and those who had not worshiped the beast or its image and had not received its mark on their foreheads or their hands. They came to life and reigned with Christ for a thousand years. </a:t>
            </a:r>
            <a:r>
              <a:rPr lang="en-US" sz="3200" dirty="0" smtClean="0">
                <a:latin typeface="Calibri"/>
                <a:cs typeface="Calibri"/>
              </a:rPr>
              <a:t>The </a:t>
            </a:r>
            <a:r>
              <a:rPr lang="en-US" sz="3200" dirty="0">
                <a:latin typeface="Calibri"/>
                <a:cs typeface="Calibri"/>
              </a:rPr>
              <a:t>rest of the dead did not come to life until the thousand years were ended. This is the first resurrection. </a:t>
            </a:r>
            <a:r>
              <a:rPr lang="en-US" sz="3200" dirty="0" smtClean="0">
                <a:latin typeface="Calibri"/>
                <a:cs typeface="Calibri"/>
              </a:rPr>
              <a:t>Blessed </a:t>
            </a:r>
            <a:r>
              <a:rPr lang="en-US" sz="3200" dirty="0">
                <a:latin typeface="Calibri"/>
                <a:cs typeface="Calibri"/>
              </a:rPr>
              <a:t>and holy is the one who shares in the first resurrection! Over such the second death has no power, but they will be priests of God and of Christ, and they will reign with him for a thousand years</a:t>
            </a:r>
            <a:r>
              <a:rPr lang="en-US" sz="3200" dirty="0" smtClean="0">
                <a:latin typeface="Calibri"/>
                <a:cs typeface="Calibri"/>
              </a:rPr>
              <a:t>.</a:t>
            </a:r>
          </a:p>
          <a:p>
            <a:pPr algn="l"/>
            <a:endParaRPr lang="en-US" sz="3200" b="1" dirty="0">
              <a:latin typeface="Calibri"/>
              <a:cs typeface="Calibri"/>
            </a:endParaRPr>
          </a:p>
          <a:p>
            <a:pPr algn="l"/>
            <a:r>
              <a:rPr lang="en-US" sz="3200" b="1" i="1" dirty="0" smtClean="0">
                <a:solidFill>
                  <a:srgbClr val="000090"/>
                </a:solidFill>
                <a:latin typeface="Calibri"/>
                <a:cs typeface="Calibri"/>
              </a:rPr>
              <a:t>Inspired by the Holy Spirit, the Apostle Paul wrote of the future resurrected state of Christ followers, which relates to Rev. 20.</a:t>
            </a:r>
          </a:p>
        </p:txBody>
      </p:sp>
    </p:spTree>
    <p:extLst>
      <p:ext uri="{BB962C8B-B14F-4D97-AF65-F5344CB8AC3E}">
        <p14:creationId xmlns:p14="http://schemas.microsoft.com/office/powerpoint/2010/main" val="210159678"/>
      </p:ext>
    </p:extLst>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a:bodyPr>
          <a:lstStyle/>
          <a:p>
            <a:r>
              <a:rPr lang="en-US" sz="4400" b="1" dirty="0" smtClean="0">
                <a:solidFill>
                  <a:srgbClr val="800000"/>
                </a:solidFill>
                <a:latin typeface="Calibri"/>
                <a:cs typeface="Calibri"/>
              </a:rPr>
              <a:t>3. How Then Shall We Live?</a:t>
            </a:r>
            <a:endParaRPr sz="4400" b="1" dirty="0">
              <a:solidFill>
                <a:srgbClr val="800000"/>
              </a:solidFill>
              <a:latin typeface="Calibri"/>
              <a:cs typeface="Calibri"/>
            </a:endParaRPr>
          </a:p>
        </p:txBody>
      </p:sp>
      <p:sp>
        <p:nvSpPr>
          <p:cNvPr id="11" name="TextBox 10"/>
          <p:cNvSpPr txBox="1"/>
          <p:nvPr/>
        </p:nvSpPr>
        <p:spPr>
          <a:xfrm>
            <a:off x="1552180" y="1404732"/>
            <a:ext cx="11302694"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a:latin typeface="Calibri"/>
                <a:cs typeface="Calibri"/>
              </a:rPr>
              <a:t>2 Peter 3:8-</a:t>
            </a:r>
            <a:r>
              <a:rPr lang="en-US" sz="3200" b="1" dirty="0" smtClean="0">
                <a:latin typeface="Calibri"/>
                <a:cs typeface="Calibri"/>
              </a:rPr>
              <a:t>13 </a:t>
            </a:r>
          </a:p>
          <a:p>
            <a:pPr algn="l"/>
            <a:r>
              <a:rPr lang="en-US" sz="3200" dirty="0" smtClean="0">
                <a:latin typeface="Calibri"/>
                <a:cs typeface="Calibri"/>
              </a:rPr>
              <a:t>But </a:t>
            </a:r>
            <a:r>
              <a:rPr lang="en-US" sz="3200" dirty="0">
                <a:latin typeface="Calibri"/>
                <a:cs typeface="Calibri"/>
              </a:rPr>
              <a:t>do not overlook this one fact, beloved, that with the Lord one day is as a thousand years, and a thousand years as one day. </a:t>
            </a:r>
            <a:r>
              <a:rPr lang="en-US" sz="3200" dirty="0" smtClean="0">
                <a:latin typeface="Calibri"/>
                <a:cs typeface="Calibri"/>
              </a:rPr>
              <a:t>The </a:t>
            </a:r>
            <a:r>
              <a:rPr lang="en-US" sz="3200" dirty="0">
                <a:latin typeface="Calibri"/>
                <a:cs typeface="Calibri"/>
              </a:rPr>
              <a:t>Lord is not slow to fulfill his promise as some count slowness, but is patient toward you</a:t>
            </a:r>
            <a:r>
              <a:rPr lang="en-US" sz="3200" dirty="0" smtClean="0">
                <a:latin typeface="Calibri"/>
                <a:cs typeface="Calibri"/>
              </a:rPr>
              <a:t>,</a:t>
            </a:r>
            <a:r>
              <a:rPr lang="en-US" sz="3200" dirty="0">
                <a:latin typeface="Calibri"/>
                <a:cs typeface="Calibri"/>
              </a:rPr>
              <a:t> </a:t>
            </a:r>
            <a:r>
              <a:rPr lang="en-US" sz="3200" dirty="0" smtClean="0">
                <a:latin typeface="Calibri"/>
                <a:cs typeface="Calibri"/>
              </a:rPr>
              <a:t>not </a:t>
            </a:r>
            <a:r>
              <a:rPr lang="en-US" sz="3200" dirty="0">
                <a:latin typeface="Calibri"/>
                <a:cs typeface="Calibri"/>
              </a:rPr>
              <a:t>wishing that any should perish, but that all should reach repentance. </a:t>
            </a:r>
            <a:r>
              <a:rPr lang="en-US" sz="3200" dirty="0" smtClean="0">
                <a:latin typeface="Calibri"/>
                <a:cs typeface="Calibri"/>
              </a:rPr>
              <a:t>But </a:t>
            </a:r>
            <a:r>
              <a:rPr lang="en-US" sz="3200" dirty="0">
                <a:latin typeface="Calibri"/>
                <a:cs typeface="Calibri"/>
              </a:rPr>
              <a:t>the day of the Lord will come like a thief, and then the heavens will pass away with a roar, and the heavenly </a:t>
            </a:r>
            <a:r>
              <a:rPr lang="en-US" sz="3200" dirty="0" smtClean="0">
                <a:latin typeface="Calibri"/>
                <a:cs typeface="Calibri"/>
              </a:rPr>
              <a:t>bodies</a:t>
            </a:r>
            <a:r>
              <a:rPr lang="en-US" sz="3200" dirty="0">
                <a:latin typeface="Calibri"/>
                <a:cs typeface="Calibri"/>
              </a:rPr>
              <a:t> </a:t>
            </a:r>
            <a:r>
              <a:rPr lang="en-US" sz="3200" dirty="0" smtClean="0">
                <a:latin typeface="Calibri"/>
                <a:cs typeface="Calibri"/>
              </a:rPr>
              <a:t>will </a:t>
            </a:r>
            <a:r>
              <a:rPr lang="en-US" sz="3200" dirty="0">
                <a:latin typeface="Calibri"/>
                <a:cs typeface="Calibri"/>
              </a:rPr>
              <a:t>be burned up and dissolved, and the earth and the works that are done on it will be </a:t>
            </a:r>
            <a:r>
              <a:rPr lang="en-US" sz="3200" dirty="0" smtClean="0">
                <a:latin typeface="Calibri"/>
                <a:cs typeface="Calibri"/>
              </a:rPr>
              <a:t>exposed.</a:t>
            </a:r>
            <a:r>
              <a:rPr lang="en-US" sz="3200" dirty="0">
                <a:latin typeface="Calibri"/>
                <a:cs typeface="Calibri"/>
              </a:rPr>
              <a:t> </a:t>
            </a:r>
            <a:r>
              <a:rPr lang="en-US" sz="3200" dirty="0" smtClean="0">
                <a:latin typeface="Calibri"/>
                <a:cs typeface="Calibri"/>
              </a:rPr>
              <a:t>Since </a:t>
            </a:r>
            <a:r>
              <a:rPr lang="en-US" sz="3200" dirty="0">
                <a:latin typeface="Calibri"/>
                <a:cs typeface="Calibri"/>
              </a:rPr>
              <a:t>all these things are thus to be dissolved, what sort of people ought you to be in lives of holiness and godliness, </a:t>
            </a:r>
            <a:r>
              <a:rPr lang="en-US" sz="3200" dirty="0" smtClean="0">
                <a:latin typeface="Calibri"/>
                <a:cs typeface="Calibri"/>
              </a:rPr>
              <a:t>waiting </a:t>
            </a:r>
            <a:r>
              <a:rPr lang="en-US" sz="3200" dirty="0">
                <a:latin typeface="Calibri"/>
                <a:cs typeface="Calibri"/>
              </a:rPr>
              <a:t>for and hastening the coming of the day of God, because of which the heavens will be set on fire and dissolved, and the heavenly bodies will melt as they burn! </a:t>
            </a:r>
            <a:r>
              <a:rPr lang="en-US" sz="3200" dirty="0" smtClean="0">
                <a:latin typeface="Calibri"/>
                <a:cs typeface="Calibri"/>
              </a:rPr>
              <a:t>But </a:t>
            </a:r>
            <a:r>
              <a:rPr lang="en-US" sz="3200" dirty="0">
                <a:latin typeface="Calibri"/>
                <a:cs typeface="Calibri"/>
              </a:rPr>
              <a:t>according to his promise we are waiting for new heavens and a new earth in which righteousness dwells.</a:t>
            </a:r>
            <a:endParaRPr lang="en-US" sz="3200" b="1" i="1" dirty="0" smtClean="0">
              <a:solidFill>
                <a:srgbClr val="000090"/>
              </a:solidFill>
              <a:latin typeface="Calibri"/>
              <a:cs typeface="Calibri"/>
            </a:endParaRPr>
          </a:p>
        </p:txBody>
      </p:sp>
    </p:spTree>
    <p:extLst>
      <p:ext uri="{BB962C8B-B14F-4D97-AF65-F5344CB8AC3E}">
        <p14:creationId xmlns:p14="http://schemas.microsoft.com/office/powerpoint/2010/main" val="298280276"/>
      </p:ext>
    </p:extLst>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a:bodyPr>
          <a:lstStyle/>
          <a:p>
            <a:r>
              <a:rPr lang="en-US" sz="4400" b="1" dirty="0" smtClean="0">
                <a:solidFill>
                  <a:srgbClr val="800000"/>
                </a:solidFill>
                <a:latin typeface="Calibri"/>
                <a:cs typeface="Calibri"/>
              </a:rPr>
              <a:t>Discussion Questions</a:t>
            </a:r>
            <a:endParaRPr sz="4400" b="1" dirty="0">
              <a:solidFill>
                <a:srgbClr val="800000"/>
              </a:solidFill>
              <a:latin typeface="Calibri"/>
              <a:cs typeface="Calibri"/>
            </a:endParaRPr>
          </a:p>
        </p:txBody>
      </p:sp>
      <p:sp>
        <p:nvSpPr>
          <p:cNvPr id="11" name="TextBox 10"/>
          <p:cNvSpPr txBox="1"/>
          <p:nvPr/>
        </p:nvSpPr>
        <p:spPr>
          <a:xfrm>
            <a:off x="1552180" y="1404732"/>
            <a:ext cx="11302694" cy="5027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514350" indent="-514350" algn="l">
              <a:buAutoNum type="arabicPeriod"/>
            </a:pPr>
            <a:r>
              <a:rPr lang="en-US" sz="3200" b="1" dirty="0" smtClean="0">
                <a:latin typeface="Calibri"/>
                <a:cs typeface="Calibri"/>
              </a:rPr>
              <a:t>What do you look forward to the most of Christ’s return and the promise of the new heaven and new earth?</a:t>
            </a:r>
          </a:p>
          <a:p>
            <a:pPr marL="514350" indent="-514350" algn="l">
              <a:buAutoNum type="arabicPeriod"/>
            </a:pPr>
            <a:endParaRPr lang="en-US" sz="3200" b="1" i="1" dirty="0">
              <a:solidFill>
                <a:srgbClr val="000090"/>
              </a:solidFill>
              <a:latin typeface="Calibri"/>
              <a:cs typeface="Calibri"/>
            </a:endParaRPr>
          </a:p>
          <a:p>
            <a:pPr marL="514350" indent="-514350" algn="l">
              <a:buFontTx/>
              <a:buAutoNum type="arabicPeriod"/>
            </a:pPr>
            <a:r>
              <a:rPr lang="en-US" sz="3200" b="1" dirty="0">
                <a:latin typeface="Calibri"/>
                <a:cs typeface="Calibri"/>
              </a:rPr>
              <a:t>How does knowing that the entire Bible from Genesis to Revelation is one single story of God’s redemption plan help you to live as a follower of </a:t>
            </a:r>
            <a:r>
              <a:rPr lang="en-US" sz="3200" b="1" dirty="0" smtClean="0">
                <a:latin typeface="Calibri"/>
                <a:cs typeface="Calibri"/>
              </a:rPr>
              <a:t>Jesus?</a:t>
            </a:r>
          </a:p>
          <a:p>
            <a:pPr marL="514350" indent="-514350" algn="l">
              <a:buFontTx/>
              <a:buAutoNum type="arabicPeriod"/>
            </a:pPr>
            <a:endParaRPr lang="en-US" sz="3200" b="1" dirty="0">
              <a:latin typeface="Calibri"/>
              <a:cs typeface="Calibri"/>
            </a:endParaRPr>
          </a:p>
          <a:p>
            <a:pPr marL="514350" indent="-514350" algn="l">
              <a:buFontTx/>
              <a:buAutoNum type="arabicPeriod"/>
            </a:pPr>
            <a:r>
              <a:rPr lang="en-US" sz="3200" b="1" dirty="0" smtClean="0">
                <a:latin typeface="Calibri"/>
                <a:cs typeface="Calibri"/>
              </a:rPr>
              <a:t>How important is it believe that Jesus will for sure return as He promised? Why? Do you believe this and look forward eagerly to it? Why or why not?</a:t>
            </a:r>
            <a:endParaRPr lang="en-US" sz="3200" b="1" dirty="0">
              <a:latin typeface="Calibri"/>
              <a:cs typeface="Calibri"/>
            </a:endParaRPr>
          </a:p>
        </p:txBody>
      </p:sp>
    </p:spTree>
    <p:extLst>
      <p:ext uri="{BB962C8B-B14F-4D97-AF65-F5344CB8AC3E}">
        <p14:creationId xmlns:p14="http://schemas.microsoft.com/office/powerpoint/2010/main" val="4105004978"/>
      </p:ext>
    </p:extLst>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1. The Entire Bible is One Grand Story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of God’s Redemptive Plan</a:t>
            </a:r>
            <a:endParaRPr sz="4400" b="1" dirty="0">
              <a:solidFill>
                <a:srgbClr val="800000"/>
              </a:solidFill>
              <a:latin typeface="Calibri"/>
              <a:cs typeface="Calibri"/>
            </a:endParaRPr>
          </a:p>
        </p:txBody>
      </p:sp>
      <p:sp>
        <p:nvSpPr>
          <p:cNvPr id="11" name="TextBox 10"/>
          <p:cNvSpPr txBox="1"/>
          <p:nvPr/>
        </p:nvSpPr>
        <p:spPr>
          <a:xfrm>
            <a:off x="1552180" y="1404732"/>
            <a:ext cx="11302694"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a:latin typeface="Calibri"/>
                <a:cs typeface="Calibri"/>
              </a:rPr>
              <a:t>1 Peter 1</a:t>
            </a:r>
            <a:r>
              <a:rPr lang="en-US" sz="3200" b="1" dirty="0" smtClean="0">
                <a:latin typeface="Calibri"/>
                <a:cs typeface="Calibri"/>
              </a:rPr>
              <a:t>:20</a:t>
            </a:r>
          </a:p>
          <a:p>
            <a:pPr algn="l"/>
            <a:r>
              <a:rPr lang="en-US" sz="3200" u="sng" dirty="0" smtClean="0">
                <a:solidFill>
                  <a:srgbClr val="FF0000"/>
                </a:solidFill>
                <a:latin typeface="Calibri"/>
                <a:cs typeface="Calibri"/>
              </a:rPr>
              <a:t>He </a:t>
            </a:r>
            <a:r>
              <a:rPr lang="en-US" sz="3200" u="sng" dirty="0">
                <a:solidFill>
                  <a:srgbClr val="FF0000"/>
                </a:solidFill>
                <a:latin typeface="Calibri"/>
                <a:cs typeface="Calibri"/>
              </a:rPr>
              <a:t>was foreknown before the foundation of the world </a:t>
            </a:r>
            <a:r>
              <a:rPr lang="en-US" sz="3200" dirty="0">
                <a:latin typeface="Calibri"/>
                <a:cs typeface="Calibri"/>
              </a:rPr>
              <a:t>but was made manifest in the last times for the sake of </a:t>
            </a:r>
            <a:r>
              <a:rPr lang="en-US" sz="3200" dirty="0" smtClean="0">
                <a:latin typeface="Calibri"/>
                <a:cs typeface="Calibri"/>
              </a:rPr>
              <a:t>you.</a:t>
            </a:r>
          </a:p>
          <a:p>
            <a:pPr algn="l"/>
            <a:endParaRPr kumimoji="0" lang="en-US" sz="3200" b="1" i="0" u="none" strike="noStrike" cap="none" spc="0" normalizeH="0" baseline="0" dirty="0">
              <a:ln>
                <a:noFill/>
              </a:ln>
              <a:solidFill>
                <a:srgbClr val="000000"/>
              </a:solidFill>
              <a:effectLst/>
              <a:uFillTx/>
              <a:latin typeface="Calibri"/>
              <a:cs typeface="Calibri"/>
              <a:sym typeface="Helvetica Light"/>
            </a:endParaRPr>
          </a:p>
          <a:p>
            <a:pPr algn="l"/>
            <a:r>
              <a:rPr lang="en-US" sz="3200" b="1" dirty="0">
                <a:latin typeface="Calibri"/>
                <a:cs typeface="Calibri"/>
              </a:rPr>
              <a:t>Galatians 4:4-</a:t>
            </a:r>
            <a:r>
              <a:rPr lang="en-US" sz="3200" b="1" dirty="0" smtClean="0">
                <a:latin typeface="Calibri"/>
                <a:cs typeface="Calibri"/>
              </a:rPr>
              <a:t>5</a:t>
            </a:r>
          </a:p>
          <a:p>
            <a:pPr algn="l"/>
            <a:r>
              <a:rPr lang="en-US" sz="3200" dirty="0" smtClean="0">
                <a:latin typeface="Calibri"/>
                <a:cs typeface="Calibri"/>
              </a:rPr>
              <a:t>But </a:t>
            </a:r>
            <a:r>
              <a:rPr lang="en-US" sz="3200" u="sng" dirty="0">
                <a:solidFill>
                  <a:srgbClr val="FF0000"/>
                </a:solidFill>
                <a:latin typeface="Calibri"/>
                <a:cs typeface="Calibri"/>
              </a:rPr>
              <a:t>when the fullness of time had come, God sent forth his Son</a:t>
            </a:r>
            <a:r>
              <a:rPr lang="en-US" sz="3200" dirty="0">
                <a:latin typeface="Calibri"/>
                <a:cs typeface="Calibri"/>
              </a:rPr>
              <a:t>, born of woman, born under the law, </a:t>
            </a:r>
            <a:r>
              <a:rPr lang="en-US" sz="3200" dirty="0" smtClean="0">
                <a:latin typeface="Calibri"/>
                <a:cs typeface="Calibri"/>
              </a:rPr>
              <a:t>to </a:t>
            </a:r>
            <a:r>
              <a:rPr lang="en-US" sz="3200" dirty="0">
                <a:latin typeface="Calibri"/>
                <a:cs typeface="Calibri"/>
              </a:rPr>
              <a:t>redeem those who were under the law, so that we might receive adoption as sons</a:t>
            </a:r>
            <a:r>
              <a:rPr lang="en-US" sz="3200" dirty="0" smtClean="0">
                <a:latin typeface="Calibri"/>
                <a:cs typeface="Calibri"/>
              </a:rPr>
              <a:t>.</a:t>
            </a:r>
          </a:p>
          <a:p>
            <a:pPr algn="l"/>
            <a:endParaRPr kumimoji="0" lang="en-US" sz="3200" b="1" i="0" u="none" strike="noStrike" cap="none" spc="0" normalizeH="0" baseline="0" dirty="0">
              <a:ln>
                <a:noFill/>
              </a:ln>
              <a:solidFill>
                <a:srgbClr val="000000"/>
              </a:solidFill>
              <a:effectLst/>
              <a:uFillTx/>
              <a:latin typeface="Calibri"/>
              <a:cs typeface="Calibri"/>
              <a:sym typeface="Helvetica Light"/>
            </a:endParaRPr>
          </a:p>
          <a:p>
            <a:pPr algn="l"/>
            <a:r>
              <a:rPr lang="en-US" sz="3200" b="1" dirty="0">
                <a:latin typeface="Calibri"/>
                <a:cs typeface="Calibri"/>
              </a:rPr>
              <a:t>Luke 24:</a:t>
            </a:r>
            <a:r>
              <a:rPr lang="en-US" sz="3200" b="1" dirty="0" smtClean="0">
                <a:latin typeface="Calibri"/>
                <a:cs typeface="Calibri"/>
              </a:rPr>
              <a:t>27, 44</a:t>
            </a:r>
          </a:p>
          <a:p>
            <a:pPr algn="l"/>
            <a:r>
              <a:rPr lang="en-US" sz="3200" dirty="0" smtClean="0">
                <a:latin typeface="Calibri"/>
                <a:cs typeface="Calibri"/>
              </a:rPr>
              <a:t>And </a:t>
            </a:r>
            <a:r>
              <a:rPr lang="en-US" sz="3200" u="sng" dirty="0">
                <a:solidFill>
                  <a:srgbClr val="FF0000"/>
                </a:solidFill>
                <a:latin typeface="Calibri"/>
                <a:cs typeface="Calibri"/>
              </a:rPr>
              <a:t>beginning with Moses and all the Prophets, he interpreted to them in all the Scriptures the things concerning himself</a:t>
            </a:r>
            <a:r>
              <a:rPr lang="en-US" sz="3200" u="sng" dirty="0" smtClean="0">
                <a:solidFill>
                  <a:srgbClr val="FF0000"/>
                </a:solidFill>
                <a:latin typeface="Calibri"/>
                <a:cs typeface="Calibri"/>
              </a:rPr>
              <a:t>.</a:t>
            </a:r>
          </a:p>
          <a:p>
            <a:pPr algn="l"/>
            <a:r>
              <a:rPr lang="en-US" sz="3200" dirty="0" smtClean="0">
                <a:latin typeface="Calibri"/>
                <a:cs typeface="Calibri"/>
              </a:rPr>
              <a:t>Then </a:t>
            </a:r>
            <a:r>
              <a:rPr lang="en-US" sz="3200" dirty="0">
                <a:latin typeface="Calibri"/>
                <a:cs typeface="Calibri"/>
              </a:rPr>
              <a:t>he said to them, “These are my words that I spoke to you while I was still with you, that </a:t>
            </a:r>
            <a:r>
              <a:rPr lang="en-US" sz="3200" u="sng" dirty="0">
                <a:solidFill>
                  <a:srgbClr val="FF0000"/>
                </a:solidFill>
                <a:latin typeface="Calibri"/>
                <a:cs typeface="Calibri"/>
              </a:rPr>
              <a:t>everything written about me in the Law of Moses and the Prophets and the Psalms must be fulfilled</a:t>
            </a:r>
            <a:r>
              <a:rPr lang="en-US" sz="3200" dirty="0">
                <a:latin typeface="Calibri"/>
                <a:cs typeface="Calibri"/>
              </a:rPr>
              <a:t>.”</a:t>
            </a:r>
            <a:endParaRPr kumimoji="0" lang="en-US" sz="3200" b="1" i="0" u="none" strike="noStrike" cap="none" spc="0" normalizeH="0" baseline="0" dirty="0">
              <a:ln>
                <a:noFill/>
              </a:ln>
              <a:solidFill>
                <a:srgbClr val="000000"/>
              </a:solidFill>
              <a:effectLst/>
              <a:uFillTx/>
              <a:latin typeface="Calibri"/>
              <a:cs typeface="Calibri"/>
              <a:sym typeface="Helvetica Light"/>
            </a:endParaRPr>
          </a:p>
        </p:txBody>
      </p:sp>
    </p:spTree>
    <p:extLst>
      <p:ext uri="{BB962C8B-B14F-4D97-AF65-F5344CB8AC3E}">
        <p14:creationId xmlns:p14="http://schemas.microsoft.com/office/powerpoint/2010/main" val="486772242"/>
      </p:ext>
    </p:extLst>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2. Some Key OT &amp; NT Passages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Correlating with Revelation</a:t>
            </a:r>
            <a:endParaRPr sz="4400" b="1" dirty="0">
              <a:solidFill>
                <a:srgbClr val="800000"/>
              </a:solidFill>
              <a:latin typeface="Calibri"/>
              <a:cs typeface="Calibri"/>
            </a:endParaRPr>
          </a:p>
        </p:txBody>
      </p:sp>
      <p:sp>
        <p:nvSpPr>
          <p:cNvPr id="11" name="TextBox 10"/>
          <p:cNvSpPr txBox="1"/>
          <p:nvPr/>
        </p:nvSpPr>
        <p:spPr>
          <a:xfrm>
            <a:off x="1552180" y="1404732"/>
            <a:ext cx="11302694"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smtClean="0">
                <a:latin typeface="Calibri"/>
                <a:cs typeface="Calibri"/>
              </a:rPr>
              <a:t>1. Take some time to compare Gen. 1-3 &amp; Rev. 20-22</a:t>
            </a:r>
          </a:p>
          <a:p>
            <a:pPr algn="l"/>
            <a:endParaRPr kumimoji="0" lang="en-US" sz="3200" b="1" i="0" u="none" strike="noStrike" cap="none" spc="0" normalizeH="0" baseline="0" dirty="0" smtClean="0">
              <a:ln>
                <a:noFill/>
              </a:ln>
              <a:solidFill>
                <a:srgbClr val="000000"/>
              </a:solidFill>
              <a:effectLst/>
              <a:uFillTx/>
              <a:latin typeface="Calibri"/>
              <a:cs typeface="Calibri"/>
              <a:sym typeface="Helvetica Light"/>
            </a:endParaRPr>
          </a:p>
          <a:p>
            <a:pPr algn="l"/>
            <a:endParaRPr kumimoji="0" lang="en-US" sz="3200" b="1" i="0" u="none" strike="noStrike" cap="none" spc="0" normalizeH="0" baseline="0" dirty="0">
              <a:ln>
                <a:noFill/>
              </a:ln>
              <a:solidFill>
                <a:srgbClr val="000000"/>
              </a:solidFill>
              <a:effectLst/>
              <a:uFillTx/>
              <a:latin typeface="Calibri"/>
              <a:cs typeface="Calibri"/>
              <a:sym typeface="Helvetica Light"/>
            </a:endParaRPr>
          </a:p>
        </p:txBody>
      </p:sp>
    </p:spTree>
    <p:extLst>
      <p:ext uri="{BB962C8B-B14F-4D97-AF65-F5344CB8AC3E}">
        <p14:creationId xmlns:p14="http://schemas.microsoft.com/office/powerpoint/2010/main" val="2600419841"/>
      </p:ext>
    </p:extLst>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2. Some Key OT &amp; NT Passages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Correlating with Revelation</a:t>
            </a:r>
            <a:endParaRPr sz="4400" b="1" dirty="0">
              <a:solidFill>
                <a:srgbClr val="800000"/>
              </a:solidFill>
              <a:latin typeface="Calibri"/>
              <a:cs typeface="Calibri"/>
            </a:endParaRPr>
          </a:p>
        </p:txBody>
      </p:sp>
      <p:sp>
        <p:nvSpPr>
          <p:cNvPr id="11" name="TextBox 10"/>
          <p:cNvSpPr txBox="1"/>
          <p:nvPr/>
        </p:nvSpPr>
        <p:spPr>
          <a:xfrm>
            <a:off x="1552180" y="1404732"/>
            <a:ext cx="11302694" cy="69967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smtClean="0">
                <a:latin typeface="Calibri"/>
                <a:cs typeface="Calibri"/>
              </a:rPr>
              <a:t>1. Take some time to compare Gen. 1-3 &amp; Rev. 20-22</a:t>
            </a:r>
          </a:p>
          <a:p>
            <a:pPr algn="l"/>
            <a:endParaRPr kumimoji="0" lang="en-US" sz="3200" b="1" i="0" u="none" strike="noStrike" cap="none" spc="0" normalizeH="0" baseline="0" dirty="0" smtClean="0">
              <a:ln>
                <a:noFill/>
              </a:ln>
              <a:solidFill>
                <a:srgbClr val="000000"/>
              </a:solidFill>
              <a:effectLst/>
              <a:uFillTx/>
              <a:latin typeface="Calibri"/>
              <a:cs typeface="Calibri"/>
              <a:sym typeface="Helvetica Light"/>
            </a:endParaRPr>
          </a:p>
          <a:p>
            <a:pPr algn="l"/>
            <a:r>
              <a:rPr lang="en-US" sz="3200" b="1" dirty="0" smtClean="0">
                <a:latin typeface="Calibri"/>
                <a:cs typeface="Calibri"/>
              </a:rPr>
              <a:t>Genesis</a:t>
            </a:r>
            <a:r>
              <a:rPr lang="en-US" sz="3200" dirty="0" smtClean="0">
                <a:latin typeface="Calibri"/>
                <a:cs typeface="Calibri"/>
              </a:rPr>
              <a:t>							</a:t>
            </a:r>
            <a:r>
              <a:rPr lang="en-US" sz="3200" b="1" dirty="0" smtClean="0">
                <a:latin typeface="Calibri"/>
                <a:cs typeface="Calibri"/>
              </a:rPr>
              <a:t>Revelation</a:t>
            </a:r>
          </a:p>
          <a:p>
            <a:pPr algn="l"/>
            <a:r>
              <a:rPr lang="en-US" sz="3200" dirty="0" smtClean="0">
                <a:latin typeface="Calibri"/>
                <a:cs typeface="Calibri"/>
              </a:rPr>
              <a:t>Creation							New creation</a:t>
            </a:r>
          </a:p>
          <a:p>
            <a:pPr algn="l"/>
            <a:r>
              <a:rPr lang="en-US" sz="3200" dirty="0" smtClean="0">
                <a:latin typeface="Calibri"/>
                <a:cs typeface="Calibri"/>
              </a:rPr>
              <a:t>God with man and woman		God with His people</a:t>
            </a:r>
          </a:p>
          <a:p>
            <a:pPr algn="l"/>
            <a:r>
              <a:rPr lang="en-US" sz="3200" dirty="0" smtClean="0">
                <a:latin typeface="Calibri"/>
                <a:cs typeface="Calibri"/>
              </a:rPr>
              <a:t>Garden							Garden</a:t>
            </a:r>
          </a:p>
          <a:p>
            <a:pPr algn="l"/>
            <a:r>
              <a:rPr kumimoji="0" lang="en-US" sz="3200" i="0" u="none" strike="noStrike" cap="none" spc="0" normalizeH="0" baseline="0" dirty="0" smtClean="0">
                <a:ln>
                  <a:noFill/>
                </a:ln>
                <a:solidFill>
                  <a:srgbClr val="000000"/>
                </a:solidFill>
                <a:effectLst/>
                <a:uFillTx/>
                <a:latin typeface="Calibri"/>
                <a:cs typeface="Calibri"/>
                <a:sym typeface="Helvetica Light"/>
              </a:rPr>
              <a:t>Satan deceiving					Satan condemned</a:t>
            </a:r>
          </a:p>
          <a:p>
            <a:pPr algn="l"/>
            <a:r>
              <a:rPr lang="en-US" sz="3200" dirty="0" smtClean="0">
                <a:latin typeface="Calibri"/>
                <a:cs typeface="Calibri"/>
              </a:rPr>
              <a:t>Tree of life guarded off			Tree of life for all to eat</a:t>
            </a:r>
          </a:p>
          <a:p>
            <a:pPr algn="l"/>
            <a:endParaRPr lang="en-US" sz="3200" dirty="0">
              <a:latin typeface="Calibri"/>
              <a:cs typeface="Calibri"/>
            </a:endParaRPr>
          </a:p>
          <a:p>
            <a:pPr algn="l"/>
            <a:r>
              <a:rPr lang="en-US" sz="3200" b="1" i="1" dirty="0" smtClean="0">
                <a:solidFill>
                  <a:srgbClr val="000090"/>
                </a:solidFill>
                <a:latin typeface="Calibri"/>
                <a:cs typeface="Calibri"/>
              </a:rPr>
              <a:t>Genesis as the first book of the Bible and Revelation as the last book of the Bible act like two “bookends” that start and finish the story of God’s redemption plan.</a:t>
            </a:r>
            <a:endParaRPr lang="en-US" sz="3200" b="1" i="1" dirty="0">
              <a:solidFill>
                <a:srgbClr val="000090"/>
              </a:solidFill>
              <a:latin typeface="Calibri"/>
              <a:cs typeface="Calibri"/>
            </a:endParaRPr>
          </a:p>
          <a:p>
            <a:pPr algn="l"/>
            <a:endParaRPr kumimoji="0" lang="en-US" sz="3200" i="0" u="none" strike="noStrike" cap="none" spc="0" normalizeH="0" baseline="0" dirty="0" smtClean="0">
              <a:ln>
                <a:noFill/>
              </a:ln>
              <a:solidFill>
                <a:srgbClr val="000000"/>
              </a:solidFill>
              <a:effectLst/>
              <a:uFillTx/>
              <a:latin typeface="Calibri"/>
              <a:cs typeface="Calibri"/>
              <a:sym typeface="Helvetica Light"/>
            </a:endParaRPr>
          </a:p>
          <a:p>
            <a:pPr algn="l"/>
            <a:endParaRPr kumimoji="0" lang="en-US" sz="3200" b="1" i="0" u="none" strike="noStrike" cap="none" spc="0" normalizeH="0" baseline="0" dirty="0">
              <a:ln>
                <a:noFill/>
              </a:ln>
              <a:solidFill>
                <a:srgbClr val="000000"/>
              </a:solidFill>
              <a:effectLst/>
              <a:uFillTx/>
              <a:latin typeface="Calibri"/>
              <a:cs typeface="Calibri"/>
              <a:sym typeface="Helvetica Light"/>
            </a:endParaRPr>
          </a:p>
        </p:txBody>
      </p:sp>
    </p:spTree>
    <p:extLst>
      <p:ext uri="{BB962C8B-B14F-4D97-AF65-F5344CB8AC3E}">
        <p14:creationId xmlns:p14="http://schemas.microsoft.com/office/powerpoint/2010/main" val="1955141778"/>
      </p:ext>
    </p:extLst>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2. Some Key OT &amp; NT Passages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Correlating with Revelation</a:t>
            </a:r>
            <a:endParaRPr sz="4400" b="1" dirty="0">
              <a:solidFill>
                <a:srgbClr val="800000"/>
              </a:solidFill>
              <a:latin typeface="Calibri"/>
              <a:cs typeface="Calibri"/>
            </a:endParaRPr>
          </a:p>
        </p:txBody>
      </p:sp>
      <p:sp>
        <p:nvSpPr>
          <p:cNvPr id="11" name="TextBox 10"/>
          <p:cNvSpPr txBox="1"/>
          <p:nvPr/>
        </p:nvSpPr>
        <p:spPr>
          <a:xfrm>
            <a:off x="1552180" y="1404732"/>
            <a:ext cx="11302694" cy="79816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smtClean="0">
                <a:latin typeface="Calibri"/>
                <a:cs typeface="Calibri"/>
              </a:rPr>
              <a:t>2. Daniel &amp; Revelation</a:t>
            </a:r>
          </a:p>
          <a:p>
            <a:pPr algn="l"/>
            <a:r>
              <a:rPr lang="en-US" sz="3200" b="1" dirty="0" smtClean="0">
                <a:latin typeface="Calibri"/>
                <a:cs typeface="Calibri"/>
              </a:rPr>
              <a:t>Daniel 7:1-8</a:t>
            </a:r>
          </a:p>
          <a:p>
            <a:pPr algn="l"/>
            <a:r>
              <a:rPr lang="en-US" sz="3200" dirty="0" smtClean="0">
                <a:latin typeface="Calibri"/>
                <a:cs typeface="Calibri"/>
              </a:rPr>
              <a:t>In </a:t>
            </a:r>
            <a:r>
              <a:rPr lang="en-US" sz="3200" dirty="0">
                <a:latin typeface="Calibri"/>
                <a:cs typeface="Calibri"/>
              </a:rPr>
              <a:t>the first year of Belshazzar king of Babylon, Daniel saw a dream and visions of his head as he lay in his bed. Then he wrote down the dream and told the sum of the matter. </a:t>
            </a:r>
            <a:r>
              <a:rPr lang="en-US" sz="3200" dirty="0" smtClean="0">
                <a:latin typeface="Calibri"/>
                <a:cs typeface="Calibri"/>
              </a:rPr>
              <a:t>Daniel </a:t>
            </a:r>
            <a:r>
              <a:rPr lang="en-US" sz="3200" dirty="0">
                <a:latin typeface="Calibri"/>
                <a:cs typeface="Calibri"/>
              </a:rPr>
              <a:t>declared</a:t>
            </a:r>
            <a:r>
              <a:rPr lang="en-US" sz="3200" dirty="0" smtClean="0">
                <a:latin typeface="Calibri"/>
                <a:cs typeface="Calibri"/>
              </a:rPr>
              <a:t>,</a:t>
            </a:r>
            <a:r>
              <a:rPr lang="en-US" sz="3200" dirty="0">
                <a:latin typeface="Calibri"/>
                <a:cs typeface="Calibri"/>
              </a:rPr>
              <a:t> </a:t>
            </a:r>
            <a:r>
              <a:rPr lang="en-US" sz="3200" dirty="0" smtClean="0">
                <a:latin typeface="Calibri"/>
                <a:cs typeface="Calibri"/>
              </a:rPr>
              <a:t>“</a:t>
            </a:r>
            <a:r>
              <a:rPr lang="en-US" sz="3200" dirty="0">
                <a:latin typeface="Calibri"/>
                <a:cs typeface="Calibri"/>
              </a:rPr>
              <a:t>I saw in my vision by night, and behold, the four winds of heaven were stirring up the great sea. </a:t>
            </a:r>
            <a:r>
              <a:rPr lang="en-US" sz="3200" dirty="0" smtClean="0">
                <a:latin typeface="Calibri"/>
                <a:cs typeface="Calibri"/>
              </a:rPr>
              <a:t>And </a:t>
            </a:r>
            <a:r>
              <a:rPr lang="en-US" sz="3200" dirty="0">
                <a:latin typeface="Calibri"/>
                <a:cs typeface="Calibri"/>
              </a:rPr>
              <a:t>four great beasts came up out of the sea, different from one another. </a:t>
            </a:r>
            <a:r>
              <a:rPr lang="en-US" sz="3200" dirty="0" smtClean="0">
                <a:latin typeface="Calibri"/>
                <a:cs typeface="Calibri"/>
              </a:rPr>
              <a:t>The </a:t>
            </a:r>
            <a:r>
              <a:rPr lang="en-US" sz="3200" dirty="0">
                <a:latin typeface="Calibri"/>
                <a:cs typeface="Calibri"/>
              </a:rPr>
              <a:t>first was like a lion and had eagles' wings. Then as I looked its wings were plucked off, and it was lifted up from the ground and made to stand on two feet like a man, and the mind of a man was given to it. </a:t>
            </a:r>
            <a:r>
              <a:rPr lang="en-US" sz="3200" dirty="0" smtClean="0">
                <a:latin typeface="Calibri"/>
                <a:cs typeface="Calibri"/>
              </a:rPr>
              <a:t>And </a:t>
            </a:r>
            <a:r>
              <a:rPr lang="en-US" sz="3200" dirty="0">
                <a:latin typeface="Calibri"/>
                <a:cs typeface="Calibri"/>
              </a:rPr>
              <a:t>behold, another beast, a second one, like a bear. It was raised up on one side. It had three ribs in its mouth between its teeth; and it was told, ‘Arise, devour much flesh.’ </a:t>
            </a:r>
            <a:r>
              <a:rPr lang="en-US" sz="3200" dirty="0" smtClean="0">
                <a:latin typeface="Calibri"/>
                <a:cs typeface="Calibri"/>
              </a:rPr>
              <a:t>After </a:t>
            </a:r>
            <a:r>
              <a:rPr lang="en-US" sz="3200" dirty="0">
                <a:latin typeface="Calibri"/>
                <a:cs typeface="Calibri"/>
              </a:rPr>
              <a:t>this I looked, and behold, another, like a leopard, with four wings of a bird on its back. And the beast had four heads, and dominion was given to it. </a:t>
            </a:r>
            <a:r>
              <a:rPr lang="en-US" sz="3200" dirty="0" smtClean="0">
                <a:latin typeface="Calibri"/>
                <a:cs typeface="Calibri"/>
              </a:rPr>
              <a:t>After </a:t>
            </a:r>
            <a:r>
              <a:rPr lang="en-US" sz="3200" dirty="0">
                <a:latin typeface="Calibri"/>
                <a:cs typeface="Calibri"/>
              </a:rPr>
              <a:t>this I saw in the </a:t>
            </a:r>
            <a:endParaRPr lang="en-US" sz="3200" dirty="0" smtClean="0">
              <a:latin typeface="Calibri"/>
              <a:cs typeface="Calibri"/>
            </a:endParaRPr>
          </a:p>
        </p:txBody>
      </p:sp>
    </p:spTree>
    <p:extLst>
      <p:ext uri="{BB962C8B-B14F-4D97-AF65-F5344CB8AC3E}">
        <p14:creationId xmlns:p14="http://schemas.microsoft.com/office/powerpoint/2010/main" val="1539149798"/>
      </p:ext>
    </p:extLst>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2. Some Key OT &amp; NT Passages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Correlating with Revelation</a:t>
            </a:r>
            <a:endParaRPr sz="4400" b="1" dirty="0">
              <a:solidFill>
                <a:srgbClr val="800000"/>
              </a:solidFill>
              <a:latin typeface="Calibri"/>
              <a:cs typeface="Calibri"/>
            </a:endParaRPr>
          </a:p>
        </p:txBody>
      </p:sp>
      <p:sp>
        <p:nvSpPr>
          <p:cNvPr id="11" name="TextBox 10"/>
          <p:cNvSpPr txBox="1"/>
          <p:nvPr/>
        </p:nvSpPr>
        <p:spPr>
          <a:xfrm>
            <a:off x="1552180" y="1404732"/>
            <a:ext cx="11302694" cy="5519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smtClean="0">
                <a:latin typeface="Calibri"/>
                <a:cs typeface="Calibri"/>
              </a:rPr>
              <a:t>2. Daniel &amp; Revelation</a:t>
            </a:r>
          </a:p>
          <a:p>
            <a:pPr algn="l"/>
            <a:r>
              <a:rPr lang="en-US" sz="3200" b="1" dirty="0" smtClean="0">
                <a:latin typeface="Calibri"/>
                <a:cs typeface="Calibri"/>
              </a:rPr>
              <a:t>Daniel 7:1-8</a:t>
            </a:r>
          </a:p>
          <a:p>
            <a:pPr algn="l"/>
            <a:r>
              <a:rPr lang="en-US" sz="3200" dirty="0" smtClean="0">
                <a:latin typeface="Calibri"/>
                <a:cs typeface="Calibri"/>
              </a:rPr>
              <a:t>night </a:t>
            </a:r>
            <a:r>
              <a:rPr lang="en-US" sz="3200" dirty="0">
                <a:latin typeface="Calibri"/>
                <a:cs typeface="Calibri"/>
              </a:rPr>
              <a:t>visions, and behold, a fourth beast, terrifying and dreadful and exceedingly strong. It had great iron teeth; it devoured and broke in pieces and stamped what was left with its feet. It was different from all the beasts that were before it, and it had ten horns. </a:t>
            </a:r>
            <a:r>
              <a:rPr lang="en-US" sz="3200" dirty="0" smtClean="0">
                <a:latin typeface="Calibri"/>
                <a:cs typeface="Calibri"/>
              </a:rPr>
              <a:t>I </a:t>
            </a:r>
            <a:r>
              <a:rPr lang="en-US" sz="3200" dirty="0">
                <a:latin typeface="Calibri"/>
                <a:cs typeface="Calibri"/>
              </a:rPr>
              <a:t>considered the horns, and behold, there came up among them another horn, a little one, before which three of the first horns were plucked up by the roots. And behold, in this horn were eyes like the eyes of a man, and a mouth speaking great things.</a:t>
            </a:r>
            <a:endParaRPr lang="en-US" sz="3200" b="1" dirty="0" smtClean="0">
              <a:latin typeface="Calibri"/>
              <a:cs typeface="Calibri"/>
            </a:endParaRPr>
          </a:p>
          <a:p>
            <a:pPr algn="l"/>
            <a:endParaRPr kumimoji="0" lang="en-US" sz="3200" b="1" i="0" u="none" strike="noStrike" cap="none" spc="0" normalizeH="0" baseline="0" dirty="0">
              <a:ln>
                <a:noFill/>
              </a:ln>
              <a:solidFill>
                <a:srgbClr val="000000"/>
              </a:solidFill>
              <a:effectLst/>
              <a:uFillTx/>
              <a:latin typeface="Calibri"/>
              <a:cs typeface="Calibri"/>
              <a:sym typeface="Helvetica Light"/>
            </a:endParaRPr>
          </a:p>
        </p:txBody>
      </p:sp>
    </p:spTree>
    <p:extLst>
      <p:ext uri="{BB962C8B-B14F-4D97-AF65-F5344CB8AC3E}">
        <p14:creationId xmlns:p14="http://schemas.microsoft.com/office/powerpoint/2010/main" val="1434280954"/>
      </p:ext>
    </p:extLst>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2. Some Key OT &amp; NT Passages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Correlating with Revelation</a:t>
            </a:r>
            <a:endParaRPr sz="4400" b="1" dirty="0">
              <a:solidFill>
                <a:srgbClr val="800000"/>
              </a:solidFill>
              <a:latin typeface="Calibri"/>
              <a:cs typeface="Calibri"/>
            </a:endParaRPr>
          </a:p>
        </p:txBody>
      </p:sp>
      <p:sp>
        <p:nvSpPr>
          <p:cNvPr id="11" name="TextBox 10"/>
          <p:cNvSpPr txBox="1"/>
          <p:nvPr/>
        </p:nvSpPr>
        <p:spPr>
          <a:xfrm>
            <a:off x="1552180" y="1404732"/>
            <a:ext cx="11302694" cy="79816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smtClean="0">
                <a:latin typeface="Calibri"/>
                <a:cs typeface="Calibri"/>
              </a:rPr>
              <a:t>2. Daniel &amp; Revelation</a:t>
            </a:r>
          </a:p>
          <a:p>
            <a:pPr algn="l"/>
            <a:r>
              <a:rPr lang="en-US" sz="3200" b="1" dirty="0" smtClean="0">
                <a:latin typeface="Calibri"/>
                <a:cs typeface="Calibri"/>
              </a:rPr>
              <a:t>Revelation 13:1-10</a:t>
            </a:r>
          </a:p>
          <a:p>
            <a:pPr algn="l"/>
            <a:r>
              <a:rPr lang="en-US" sz="3200" dirty="0" smtClean="0">
                <a:latin typeface="Calibri"/>
                <a:cs typeface="Calibri"/>
              </a:rPr>
              <a:t>And </a:t>
            </a:r>
            <a:r>
              <a:rPr lang="en-US" sz="3200" dirty="0">
                <a:latin typeface="Calibri"/>
                <a:cs typeface="Calibri"/>
              </a:rPr>
              <a:t>I saw a beast rising out of the sea, with ten horns and seven heads, with ten diadems on its horns and blasphemous names on its heads. </a:t>
            </a:r>
            <a:r>
              <a:rPr lang="en-US" sz="3200" dirty="0" smtClean="0">
                <a:latin typeface="Calibri"/>
                <a:cs typeface="Calibri"/>
              </a:rPr>
              <a:t>And </a:t>
            </a:r>
            <a:r>
              <a:rPr lang="en-US" sz="3200" dirty="0">
                <a:latin typeface="Calibri"/>
                <a:cs typeface="Calibri"/>
              </a:rPr>
              <a:t>the beast that I saw was like a leopard; its feet were like a bear's, and its mouth was like a lion's mouth. And to it the dragon gave his power and his throne and great authority. </a:t>
            </a:r>
            <a:r>
              <a:rPr lang="en-US" sz="3200" dirty="0" smtClean="0">
                <a:latin typeface="Calibri"/>
                <a:cs typeface="Calibri"/>
              </a:rPr>
              <a:t>One </a:t>
            </a:r>
            <a:r>
              <a:rPr lang="en-US" sz="3200" dirty="0">
                <a:latin typeface="Calibri"/>
                <a:cs typeface="Calibri"/>
              </a:rPr>
              <a:t>of its heads seemed to have a mortal wound, but its mortal wound was healed, and the whole earth marveled as they followed the beast. </a:t>
            </a:r>
            <a:r>
              <a:rPr lang="en-US" sz="3200" dirty="0" smtClean="0">
                <a:latin typeface="Calibri"/>
                <a:cs typeface="Calibri"/>
              </a:rPr>
              <a:t>And </a:t>
            </a:r>
            <a:r>
              <a:rPr lang="en-US" sz="3200" dirty="0">
                <a:latin typeface="Calibri"/>
                <a:cs typeface="Calibri"/>
              </a:rPr>
              <a:t>they worshiped the dragon, for he had given his authority to the beast, and they worshiped the beast, saying, “Who is like the beast, and who can fight against it?</a:t>
            </a:r>
            <a:r>
              <a:rPr lang="en-US" sz="3200" dirty="0" smtClean="0">
                <a:latin typeface="Calibri"/>
                <a:cs typeface="Calibri"/>
              </a:rPr>
              <a:t>” And </a:t>
            </a:r>
            <a:r>
              <a:rPr lang="en-US" sz="3200" dirty="0">
                <a:latin typeface="Calibri"/>
                <a:cs typeface="Calibri"/>
              </a:rPr>
              <a:t>the beast was given a mouth uttering haughty and blasphemous words, and it was allowed to exercise authority for forty-two months. </a:t>
            </a:r>
            <a:r>
              <a:rPr lang="en-US" sz="3200" dirty="0" smtClean="0">
                <a:latin typeface="Calibri"/>
                <a:cs typeface="Calibri"/>
              </a:rPr>
              <a:t>It </a:t>
            </a:r>
            <a:r>
              <a:rPr lang="en-US" sz="3200" dirty="0">
                <a:latin typeface="Calibri"/>
                <a:cs typeface="Calibri"/>
              </a:rPr>
              <a:t>opened its mouth to utter blasphemies against God, blaspheming his name and his dwelling</a:t>
            </a:r>
            <a:r>
              <a:rPr lang="en-US" sz="3200" dirty="0" smtClean="0">
                <a:latin typeface="Calibri"/>
                <a:cs typeface="Calibri"/>
              </a:rPr>
              <a:t>,</a:t>
            </a:r>
            <a:r>
              <a:rPr lang="en-US" sz="3200" dirty="0">
                <a:latin typeface="Calibri"/>
                <a:cs typeface="Calibri"/>
              </a:rPr>
              <a:t> </a:t>
            </a:r>
            <a:r>
              <a:rPr lang="en-US" sz="3200" dirty="0" smtClean="0">
                <a:latin typeface="Calibri"/>
                <a:cs typeface="Calibri"/>
              </a:rPr>
              <a:t>that </a:t>
            </a:r>
            <a:r>
              <a:rPr lang="en-US" sz="3200" dirty="0">
                <a:latin typeface="Calibri"/>
                <a:cs typeface="Calibri"/>
              </a:rPr>
              <a:t>is, those who dwell in heaven. </a:t>
            </a:r>
            <a:r>
              <a:rPr lang="en-US" sz="3200" dirty="0" smtClean="0">
                <a:latin typeface="Calibri"/>
                <a:cs typeface="Calibri"/>
              </a:rPr>
              <a:t>Also </a:t>
            </a:r>
            <a:r>
              <a:rPr lang="en-US" sz="3200" dirty="0">
                <a:latin typeface="Calibri"/>
                <a:cs typeface="Calibri"/>
              </a:rPr>
              <a:t>it </a:t>
            </a:r>
            <a:r>
              <a:rPr lang="en-US" sz="3200" dirty="0" smtClean="0">
                <a:latin typeface="Calibri"/>
                <a:cs typeface="Calibri"/>
              </a:rPr>
              <a:t>was</a:t>
            </a:r>
            <a:endParaRPr kumimoji="0" lang="en-US" sz="3200" b="1" i="0" u="none" strike="noStrike" cap="none" spc="0" normalizeH="0" baseline="0" dirty="0">
              <a:ln>
                <a:noFill/>
              </a:ln>
              <a:solidFill>
                <a:srgbClr val="000000"/>
              </a:solidFill>
              <a:effectLst/>
              <a:uFillTx/>
              <a:latin typeface="Calibri"/>
              <a:cs typeface="Calibri"/>
              <a:sym typeface="Helvetica Light"/>
            </a:endParaRPr>
          </a:p>
        </p:txBody>
      </p:sp>
    </p:spTree>
    <p:extLst>
      <p:ext uri="{BB962C8B-B14F-4D97-AF65-F5344CB8AC3E}">
        <p14:creationId xmlns:p14="http://schemas.microsoft.com/office/powerpoint/2010/main" val="2864977647"/>
      </p:ext>
    </p:extLst>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1420613" y="114300"/>
            <a:ext cx="11584187" cy="1255628"/>
          </a:xfrm>
          <a:prstGeom prst="rect">
            <a:avLst/>
          </a:prstGeom>
        </p:spPr>
        <p:txBody>
          <a:bodyPr>
            <a:normAutofit fontScale="90000"/>
          </a:bodyPr>
          <a:lstStyle/>
          <a:p>
            <a:r>
              <a:rPr lang="en-US" sz="4400" b="1" dirty="0" smtClean="0">
                <a:solidFill>
                  <a:srgbClr val="800000"/>
                </a:solidFill>
                <a:latin typeface="Calibri"/>
                <a:cs typeface="Calibri"/>
              </a:rPr>
              <a:t>2. Some Key OT &amp; NT Passages </a:t>
            </a:r>
            <a:br>
              <a:rPr lang="en-US" sz="4400" b="1" dirty="0" smtClean="0">
                <a:solidFill>
                  <a:srgbClr val="800000"/>
                </a:solidFill>
                <a:latin typeface="Calibri"/>
                <a:cs typeface="Calibri"/>
              </a:rPr>
            </a:br>
            <a:r>
              <a:rPr lang="en-US" sz="4400" b="1" dirty="0" smtClean="0">
                <a:solidFill>
                  <a:srgbClr val="800000"/>
                </a:solidFill>
                <a:latin typeface="Calibri"/>
                <a:cs typeface="Calibri"/>
              </a:rPr>
              <a:t>Correlating with Revelation</a:t>
            </a:r>
            <a:endParaRPr sz="4400" b="1" dirty="0">
              <a:solidFill>
                <a:srgbClr val="800000"/>
              </a:solidFill>
              <a:latin typeface="Calibri"/>
              <a:cs typeface="Calibri"/>
            </a:endParaRPr>
          </a:p>
        </p:txBody>
      </p:sp>
      <p:sp>
        <p:nvSpPr>
          <p:cNvPr id="11" name="TextBox 10"/>
          <p:cNvSpPr txBox="1"/>
          <p:nvPr/>
        </p:nvSpPr>
        <p:spPr>
          <a:xfrm>
            <a:off x="1552180" y="1404732"/>
            <a:ext cx="11302694" cy="69967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200" b="1" dirty="0" smtClean="0">
                <a:latin typeface="Calibri"/>
                <a:cs typeface="Calibri"/>
              </a:rPr>
              <a:t>2. Daniel &amp; Revelation</a:t>
            </a:r>
          </a:p>
          <a:p>
            <a:pPr algn="l"/>
            <a:r>
              <a:rPr lang="en-US" sz="3200" b="1" dirty="0" smtClean="0">
                <a:latin typeface="Calibri"/>
                <a:cs typeface="Calibri"/>
              </a:rPr>
              <a:t>Revelation 13:1-10</a:t>
            </a:r>
          </a:p>
          <a:p>
            <a:pPr algn="l"/>
            <a:r>
              <a:rPr lang="en-US" sz="3200" dirty="0" smtClean="0">
                <a:latin typeface="Calibri"/>
                <a:cs typeface="Calibri"/>
              </a:rPr>
              <a:t>allowed </a:t>
            </a:r>
            <a:r>
              <a:rPr lang="en-US" sz="3200" dirty="0">
                <a:latin typeface="Calibri"/>
                <a:cs typeface="Calibri"/>
              </a:rPr>
              <a:t>to make war on the saints and to conquer </a:t>
            </a:r>
            <a:r>
              <a:rPr lang="en-US" sz="3200" dirty="0" smtClean="0">
                <a:latin typeface="Calibri"/>
                <a:cs typeface="Calibri"/>
              </a:rPr>
              <a:t>them.</a:t>
            </a:r>
            <a:r>
              <a:rPr lang="en-US" sz="3200" dirty="0">
                <a:latin typeface="Calibri"/>
                <a:cs typeface="Calibri"/>
              </a:rPr>
              <a:t> </a:t>
            </a:r>
            <a:r>
              <a:rPr lang="en-US" sz="3200" dirty="0" smtClean="0">
                <a:latin typeface="Calibri"/>
                <a:cs typeface="Calibri"/>
              </a:rPr>
              <a:t>And </a:t>
            </a:r>
            <a:r>
              <a:rPr lang="en-US" sz="3200" dirty="0">
                <a:latin typeface="Calibri"/>
                <a:cs typeface="Calibri"/>
              </a:rPr>
              <a:t>authority was given it over every tribe and people and language and nation, </a:t>
            </a:r>
            <a:r>
              <a:rPr lang="en-US" sz="3200" dirty="0" smtClean="0">
                <a:latin typeface="Calibri"/>
                <a:cs typeface="Calibri"/>
              </a:rPr>
              <a:t>and </a:t>
            </a:r>
            <a:r>
              <a:rPr lang="en-US" sz="3200" dirty="0">
                <a:latin typeface="Calibri"/>
                <a:cs typeface="Calibri"/>
              </a:rPr>
              <a:t>all who dwell on earth will worship it, everyone whose name has not been written before the foundation of the world in the book of life of the Lamb who was slain. </a:t>
            </a:r>
            <a:r>
              <a:rPr lang="en-US" sz="3200" dirty="0" smtClean="0">
                <a:latin typeface="Calibri"/>
                <a:cs typeface="Calibri"/>
              </a:rPr>
              <a:t>If </a:t>
            </a:r>
            <a:r>
              <a:rPr lang="en-US" sz="3200" dirty="0">
                <a:latin typeface="Calibri"/>
                <a:cs typeface="Calibri"/>
              </a:rPr>
              <a:t>anyone has an ear, let him </a:t>
            </a:r>
            <a:r>
              <a:rPr lang="en-US" sz="3200" dirty="0" smtClean="0">
                <a:latin typeface="Calibri"/>
                <a:cs typeface="Calibri"/>
              </a:rPr>
              <a:t>hear: If </a:t>
            </a:r>
            <a:r>
              <a:rPr lang="en-US" sz="3200" dirty="0">
                <a:latin typeface="Calibri"/>
                <a:cs typeface="Calibri"/>
              </a:rPr>
              <a:t>anyone is to be taken captive</a:t>
            </a:r>
            <a:r>
              <a:rPr lang="en-US" sz="3200" dirty="0" smtClean="0">
                <a:latin typeface="Calibri"/>
                <a:cs typeface="Calibri"/>
              </a:rPr>
              <a:t>, to </a:t>
            </a:r>
            <a:r>
              <a:rPr lang="en-US" sz="3200" dirty="0">
                <a:latin typeface="Calibri"/>
                <a:cs typeface="Calibri"/>
              </a:rPr>
              <a:t>captivity he goes</a:t>
            </a:r>
            <a:r>
              <a:rPr lang="en-US" sz="3200" dirty="0" smtClean="0">
                <a:latin typeface="Calibri"/>
                <a:cs typeface="Calibri"/>
              </a:rPr>
              <a:t>; if </a:t>
            </a:r>
            <a:r>
              <a:rPr lang="en-US" sz="3200" dirty="0">
                <a:latin typeface="Calibri"/>
                <a:cs typeface="Calibri"/>
              </a:rPr>
              <a:t>anyone is to be slain with the sword</a:t>
            </a:r>
            <a:r>
              <a:rPr lang="en-US" sz="3200" dirty="0" smtClean="0">
                <a:latin typeface="Calibri"/>
                <a:cs typeface="Calibri"/>
              </a:rPr>
              <a:t>, with </a:t>
            </a:r>
            <a:r>
              <a:rPr lang="en-US" sz="3200" dirty="0">
                <a:latin typeface="Calibri"/>
                <a:cs typeface="Calibri"/>
              </a:rPr>
              <a:t>the sword must he be </a:t>
            </a:r>
            <a:r>
              <a:rPr lang="en-US" sz="3200" dirty="0" smtClean="0">
                <a:latin typeface="Calibri"/>
                <a:cs typeface="Calibri"/>
              </a:rPr>
              <a:t>slain. Here </a:t>
            </a:r>
            <a:r>
              <a:rPr lang="en-US" sz="3200" dirty="0">
                <a:latin typeface="Calibri"/>
                <a:cs typeface="Calibri"/>
              </a:rPr>
              <a:t>is a call for the endurance and faith of the saints</a:t>
            </a:r>
            <a:r>
              <a:rPr lang="en-US" sz="3200" dirty="0" smtClean="0">
                <a:latin typeface="Calibri"/>
                <a:cs typeface="Calibri"/>
              </a:rPr>
              <a:t>.</a:t>
            </a:r>
          </a:p>
          <a:p>
            <a:pPr algn="l"/>
            <a:endParaRPr kumimoji="0" lang="en-US" sz="3200" b="1" i="0" u="none" strike="noStrike" cap="none" spc="0" normalizeH="0" baseline="0" dirty="0">
              <a:ln>
                <a:noFill/>
              </a:ln>
              <a:solidFill>
                <a:srgbClr val="000000"/>
              </a:solidFill>
              <a:effectLst/>
              <a:uFillTx/>
              <a:latin typeface="Calibri"/>
              <a:cs typeface="Calibri"/>
              <a:sym typeface="Helvetica Light"/>
            </a:endParaRPr>
          </a:p>
          <a:p>
            <a:pPr algn="l"/>
            <a:r>
              <a:rPr lang="en-US" sz="3200" b="1" i="1" dirty="0" smtClean="0">
                <a:solidFill>
                  <a:srgbClr val="000090"/>
                </a:solidFill>
                <a:latin typeface="Calibri"/>
                <a:cs typeface="Calibri"/>
              </a:rPr>
              <a:t>God gave Daniel visions of the future things to come, the coming and passing of kingdoms, leading to the anti-Christ, which John also was given similar vision in Revelation.</a:t>
            </a:r>
            <a:endParaRPr kumimoji="0" lang="en-US" sz="3200" b="1" i="1" u="none" strike="noStrike" cap="none" spc="0" normalizeH="0" baseline="0" dirty="0">
              <a:ln>
                <a:noFill/>
              </a:ln>
              <a:solidFill>
                <a:srgbClr val="000090"/>
              </a:solidFill>
              <a:effectLst/>
              <a:uFillTx/>
              <a:latin typeface="Calibri"/>
              <a:cs typeface="Calibri"/>
              <a:sym typeface="Helvetica Light"/>
            </a:endParaRPr>
          </a:p>
        </p:txBody>
      </p:sp>
    </p:spTree>
    <p:extLst>
      <p:ext uri="{BB962C8B-B14F-4D97-AF65-F5344CB8AC3E}">
        <p14:creationId xmlns:p14="http://schemas.microsoft.com/office/powerpoint/2010/main" val="3357094574"/>
      </p:ext>
    </p:extLst>
  </p:cSld>
  <p:clrMapOvr>
    <a:masterClrMapping/>
  </p:clrMapOvr>
  <p:transition xmlns:p14="http://schemas.microsoft.com/office/powerpoint/2010/mai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133</TotalTime>
  <Words>3331</Words>
  <Application>Microsoft Macintosh PowerPoint</Application>
  <PresentationFormat>Custom</PresentationFormat>
  <Paragraphs>118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White</vt:lpstr>
      <vt:lpstr>PowerPoint Presentation</vt:lpstr>
      <vt:lpstr>1. The Entire Bible is One Grand Story  of God’s Redemptive Plan</vt:lpstr>
      <vt:lpstr>1. The Entire Bible is One Grand Story  of God’s Redemptive Plan</vt:lpstr>
      <vt:lpstr>2. Some Key OT &amp; NT Passages  Correlating with Revelation</vt:lpstr>
      <vt:lpstr>2. Some Key OT &amp; NT Passages  Correlating with Revelation</vt:lpstr>
      <vt:lpstr>2. Some Key OT &amp; NT Passages  Correlating with Revelation</vt:lpstr>
      <vt:lpstr>2. Some Key OT &amp; NT Passages  Correlating with Revelation</vt:lpstr>
      <vt:lpstr>2. Some Key OT &amp; NT Passages  Correlating with Revelation</vt:lpstr>
      <vt:lpstr>2. Some Key OT &amp; NT Passages  Correlating with Revelation</vt:lpstr>
      <vt:lpstr>2. Some Key OT &amp; NT Passages  Correlating with Revelation</vt:lpstr>
      <vt:lpstr>2. Some Key OT &amp; NT Passages  Correlating with Revelation</vt:lpstr>
      <vt:lpstr>2. Some Key OT &amp; NT Passages  Correlating with Revelation</vt:lpstr>
      <vt:lpstr>2. Some Key OT &amp; NT Passages  Correlating with Revelation</vt:lpstr>
      <vt:lpstr>2. Some Key OT &amp; NT Passages  Correlating with Revelation</vt:lpstr>
      <vt:lpstr>2. Some Key OT &amp; NT Passages  Correlating with Revelation</vt:lpstr>
      <vt:lpstr>2. Some Key OT &amp; NT Passages  Correlating with Revelation</vt:lpstr>
      <vt:lpstr>2. Some Key OT &amp; NT Passages  Correlating with Revelation</vt:lpstr>
      <vt:lpstr>2. Some Key OT &amp; NT Passages  Correlating with Revelation</vt:lpstr>
      <vt:lpstr>2. Some Key OT &amp; NT Passages  Correlating with Revelation</vt:lpstr>
      <vt:lpstr>2. Some Key OT &amp; NT Passages  Correlating with Revelation</vt:lpstr>
      <vt:lpstr>3. How Then Shall We Live?</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Hugo Cheng</cp:lastModifiedBy>
  <cp:revision>19</cp:revision>
  <dcterms:modified xsi:type="dcterms:W3CDTF">2015-12-13T08:41:18Z</dcterms:modified>
</cp:coreProperties>
</file>