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2" r:id="rId2"/>
    <p:sldMasterId id="2147483697" r:id="rId3"/>
    <p:sldMasterId id="2147483685" r:id="rId4"/>
    <p:sldMasterId id="2147483661" r:id="rId5"/>
    <p:sldMasterId id="2147483673" r:id="rId6"/>
  </p:sldMasterIdLst>
  <p:notesMasterIdLst>
    <p:notesMasterId r:id="rId17"/>
  </p:notesMasterIdLst>
  <p:sldIdLst>
    <p:sldId id="256" r:id="rId7"/>
    <p:sldId id="291" r:id="rId8"/>
    <p:sldId id="285" r:id="rId9"/>
    <p:sldId id="284" r:id="rId10"/>
    <p:sldId id="287" r:id="rId11"/>
    <p:sldId id="289" r:id="rId12"/>
    <p:sldId id="282" r:id="rId13"/>
    <p:sldId id="290" r:id="rId14"/>
    <p:sldId id="283" r:id="rId15"/>
    <p:sldId id="276" r:id="rId16"/>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1254" autoAdjust="0"/>
  </p:normalViewPr>
  <p:slideViewPr>
    <p:cSldViewPr snapToGrid="0" snapToObjects="1">
      <p:cViewPr>
        <p:scale>
          <a:sx n="125" d="100"/>
          <a:sy n="125" d="100"/>
        </p:scale>
        <p:origin x="96" y="-55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26922755"/>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379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are taught that freedom is to do whatever, whenever we like.  But actually that’s not true.  That actually leads to destruction.  Example of the Prodigal Son.  Prodigal Son left home and spent all of his money on wild living thinking that was freedom.  However, true freedom was received when he came home, was welcomed by his father, family.  True freedom is to have choices but more importantly to be able to make good choices and good decisions.  </a:t>
            </a:r>
            <a:endParaRPr lang="en-US" dirty="0"/>
          </a:p>
        </p:txBody>
      </p:sp>
    </p:spTree>
    <p:extLst>
      <p:ext uri="{BB962C8B-B14F-4D97-AF65-F5344CB8AC3E}">
        <p14:creationId xmlns:p14="http://schemas.microsoft.com/office/powerpoint/2010/main" val="386068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smtClean="0">
                <a:effectLst/>
                <a:latin typeface="Avenir Roman"/>
                <a:ea typeface="Avenir Roman"/>
                <a:cs typeface="Avenir Roman"/>
                <a:sym typeface="Avenir Roman"/>
              </a:rPr>
              <a:t>*When a believer descends into the water and the water envelops him, it is like being buried when you die.  It symbolizes the death and burial of the old way of life.  Coming up out of the water symbolizes resurrection to new life with Christ.  </a:t>
            </a:r>
          </a:p>
          <a:p>
            <a:pPr lvl="0"/>
            <a:endParaRPr lang="en-US" sz="2400" dirty="0" smtClean="0">
              <a:effectLst/>
              <a:latin typeface="Avenir Roman"/>
              <a:ea typeface="Avenir Roman"/>
              <a:cs typeface="Avenir Roman"/>
              <a:sym typeface="Avenir Roman"/>
            </a:endParaRPr>
          </a:p>
          <a:p>
            <a:pPr lvl="0"/>
            <a:r>
              <a:rPr lang="en-US" sz="2400" dirty="0" smtClean="0">
                <a:effectLst/>
                <a:latin typeface="Avenir Roman"/>
                <a:ea typeface="Avenir Roman"/>
                <a:cs typeface="Avenir Roman"/>
                <a:sym typeface="Avenir Roman"/>
              </a:rPr>
              <a:t>*Example of dipping a piece of garment into dye and changing the identity of the cloth.  White shirt into red dye.  You no longer call it a white shirt anymore.  </a:t>
            </a:r>
            <a:r>
              <a:rPr lang="en-US" sz="2400" b="1" i="1" dirty="0" smtClean="0">
                <a:effectLst/>
                <a:latin typeface="Avenir Roman"/>
                <a:ea typeface="Avenir Roman"/>
                <a:cs typeface="Avenir Roman"/>
                <a:sym typeface="Avenir Roman"/>
              </a:rPr>
              <a:t>“Therefore if anyone is in Christ, he is a new creature, the old things passed away; behold new things have come</a:t>
            </a:r>
            <a:r>
              <a:rPr lang="en-US" sz="2400" dirty="0" smtClean="0">
                <a:effectLst/>
                <a:latin typeface="Avenir Roman"/>
                <a:ea typeface="Avenir Roman"/>
                <a:cs typeface="Avenir Roman"/>
                <a:sym typeface="Avenir Roman"/>
              </a:rPr>
              <a:t> (2 Cor. 5:17).   </a:t>
            </a:r>
          </a:p>
          <a:p>
            <a:pPr lvl="0"/>
            <a:endParaRPr lang="en-US" sz="2400" dirty="0" smtClean="0">
              <a:effectLst/>
              <a:latin typeface="Avenir Roman"/>
              <a:ea typeface="Avenir Roman"/>
              <a:cs typeface="Avenir Roman"/>
              <a:sym typeface="Avenir Roman"/>
            </a:endParaRPr>
          </a:p>
          <a:p>
            <a:pPr lvl="0"/>
            <a:r>
              <a:rPr lang="en-US" sz="2400" dirty="0" smtClean="0">
                <a:effectLst/>
                <a:latin typeface="Avenir Roman"/>
                <a:ea typeface="Avenir Roman"/>
                <a:cs typeface="Avenir Roman"/>
                <a:sym typeface="Avenir Roman"/>
              </a:rPr>
              <a:t>“Newness of Life” (v.4) means extraordinary, astonishing, and supernatural.  </a:t>
            </a:r>
          </a:p>
          <a:p>
            <a:endParaRPr lang="en-US" dirty="0"/>
          </a:p>
        </p:txBody>
      </p:sp>
    </p:spTree>
    <p:extLst>
      <p:ext uri="{BB962C8B-B14F-4D97-AF65-F5344CB8AC3E}">
        <p14:creationId xmlns:p14="http://schemas.microsoft.com/office/powerpoint/2010/main" val="101308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*God might take away certain sins in your life once you become a believer, but leaves others.  </a:t>
            </a:r>
          </a:p>
          <a:p>
            <a:pPr marL="0" indent="0">
              <a:buFontTx/>
              <a:buNone/>
            </a:pPr>
            <a:endParaRPr lang="en-US" dirty="0" smtClean="0"/>
          </a:p>
          <a:p>
            <a:pPr marL="0" indent="0">
              <a:buFontTx/>
              <a:buNone/>
            </a:pPr>
            <a:r>
              <a:rPr lang="en-US" dirty="0" smtClean="0"/>
              <a:t>*</a:t>
            </a:r>
            <a:r>
              <a:rPr lang="en-US" dirty="0" smtClean="0"/>
              <a:t>Example of washing</a:t>
            </a:r>
            <a:r>
              <a:rPr lang="en-US" baseline="0" dirty="0" smtClean="0"/>
              <a:t> out old milk jugs. </a:t>
            </a:r>
            <a:endParaRPr lang="en-US" baseline="0" dirty="0" smtClean="0"/>
          </a:p>
          <a:p>
            <a:pPr marL="0" indent="0">
              <a:buFontTx/>
              <a:buNone/>
            </a:pPr>
            <a:r>
              <a:rPr lang="en-US" baseline="0" dirty="0" smtClean="0"/>
              <a:t> </a:t>
            </a:r>
            <a:endParaRPr lang="en-US" baseline="0" dirty="0" smtClean="0"/>
          </a:p>
          <a:p>
            <a:pPr marL="0" indent="0">
              <a:buFontTx/>
              <a:buNone/>
            </a:pPr>
            <a:r>
              <a:rPr lang="en-US" baseline="0" dirty="0" smtClean="0"/>
              <a:t>*</a:t>
            </a:r>
            <a:r>
              <a:rPr lang="en-US" dirty="0" smtClean="0"/>
              <a:t>Example of the mortician and the cadavers.  </a:t>
            </a:r>
            <a:endParaRPr lang="en-US" dirty="0"/>
          </a:p>
        </p:txBody>
      </p:sp>
    </p:spTree>
    <p:extLst>
      <p:ext uri="{BB962C8B-B14F-4D97-AF65-F5344CB8AC3E}">
        <p14:creationId xmlns:p14="http://schemas.microsoft.com/office/powerpoint/2010/main" val="206751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*Anger, Lust, Compulsion</a:t>
            </a:r>
            <a:r>
              <a:rPr lang="en-US" baseline="0" dirty="0" smtClean="0"/>
              <a:t>, Competitive Nature.  Important to know your particular area of sin struggle and deal with it by cutting off the source.  </a:t>
            </a:r>
          </a:p>
        </p:txBody>
      </p:sp>
    </p:spTree>
    <p:extLst>
      <p:ext uri="{BB962C8B-B14F-4D97-AF65-F5344CB8AC3E}">
        <p14:creationId xmlns:p14="http://schemas.microsoft.com/office/powerpoint/2010/main" val="889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become a weapon (instrument) that fights God’s enemies.  Lord I give you my eyes (not look at anything inappropriate), I give you my tongue (not say anything negative), I give you my feet (not going to go anywhere where you disapprove of).  I give you my home, my salary, my future, my spouse, my children. </a:t>
            </a:r>
            <a:endParaRPr lang="en-US" dirty="0"/>
          </a:p>
        </p:txBody>
      </p:sp>
    </p:spTree>
    <p:extLst>
      <p:ext uri="{BB962C8B-B14F-4D97-AF65-F5344CB8AC3E}">
        <p14:creationId xmlns:p14="http://schemas.microsoft.com/office/powerpoint/2010/main" val="331926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2_Blank">
    <p:spTree>
      <p:nvGrpSpPr>
        <p:cNvPr id="1" name=""/>
        <p:cNvGrpSpPr/>
        <p:nvPr/>
      </p:nvGrpSpPr>
      <p:grpSpPr>
        <a:xfrm>
          <a:off x="0" y="0"/>
          <a:ext cx="0" cy="0"/>
          <a:chOff x="0" y="0"/>
          <a:chExt cx="0" cy="0"/>
        </a:xfrm>
      </p:grpSpPr>
      <p:sp>
        <p:nvSpPr>
          <p:cNvPr id="29" name="Shape 29"/>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30" name="Rom-Sidebar.png"/>
          <p:cNvPicPr/>
          <p:nvPr/>
        </p:nvPicPr>
        <p:blipFill>
          <a:blip r:embed="rId2">
            <a:extLst/>
          </a:blip>
          <a:stretch>
            <a:fillRect/>
          </a:stretch>
        </p:blipFill>
        <p:spPr>
          <a:xfrm>
            <a:off x="-12700" y="70594"/>
            <a:ext cx="1445704" cy="883486"/>
          </a:xfrm>
          <a:prstGeom prst="rect">
            <a:avLst/>
          </a:prstGeom>
          <a:ln w="12700">
            <a:miter lim="400000"/>
          </a:ln>
        </p:spPr>
      </p:pic>
    </p:spTree>
    <p:extLst>
      <p:ext uri="{BB962C8B-B14F-4D97-AF65-F5344CB8AC3E}">
        <p14:creationId xmlns:p14="http://schemas.microsoft.com/office/powerpoint/2010/main" val="2774229446"/>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278597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186273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375051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07912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92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1639081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84890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sp>
        <p:nvSpPr>
          <p:cNvPr id="29" name="Shape 29"/>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30" name="Rom-Sidebar.png"/>
          <p:cNvPicPr/>
          <p:nvPr/>
        </p:nvPicPr>
        <p:blipFill>
          <a:blip r:embed="rId2">
            <a:extLst/>
          </a:blip>
          <a:stretch>
            <a:fillRect/>
          </a:stretch>
        </p:blipFill>
        <p:spPr>
          <a:xfrm>
            <a:off x="-12700" y="70594"/>
            <a:ext cx="1445704" cy="883486"/>
          </a:xfrm>
          <a:prstGeom prst="rect">
            <a:avLst/>
          </a:prstGeom>
          <a:ln w="12700">
            <a:miter lim="400000"/>
          </a:ln>
        </p:spPr>
      </p:pic>
    </p:spTree>
    <p:extLst>
      <p:ext uri="{BB962C8B-B14F-4D97-AF65-F5344CB8AC3E}">
        <p14:creationId xmlns:p14="http://schemas.microsoft.com/office/powerpoint/2010/main" val="2774229446"/>
      </p:ext>
    </p:extLst>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232745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224589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643588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63481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589336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29040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2380445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2668448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03371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88462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b="0"/>
            </a:pPr>
            <a:r>
              <a:rPr sz="5200" b="1"/>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777438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306113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19638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494337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163759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A2016-F071-4845-BFDD-DC967CAE8FBA}" type="datetimeFigureOut">
              <a:rPr lang="en-US" smtClean="0"/>
              <a:t>11/30/14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396543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43792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2510843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803695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244333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b="0"/>
            </a:pPr>
            <a:r>
              <a:rPr sz="5200" b="1"/>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852199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1460782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558232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781736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436688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4011103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1329551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74054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497083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59748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b="0"/>
            </a:pPr>
            <a:r>
              <a:rPr sz="5200" b="1"/>
              <a:t>Title Text</a:t>
            </a:r>
          </a:p>
        </p:txBody>
      </p:sp>
    </p:spTree>
  </p:cSld>
  <p:clrMapOvr>
    <a:masterClrMapping/>
  </p:clrMapOvr>
  <p:transition xmlns:p14="http://schemas.microsoft.com/office/powerpoint/2010/mai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915338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8" name="Footer Placeholder 7"/>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9" name="Slide Number Placeholder 8"/>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2618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4" name="Footer Placeholder 3"/>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5" name="Slide Number Placeholder 4"/>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169023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3" name="Footer Placeholder 2"/>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4" name="Slide Number Placeholder 3"/>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574122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668446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937948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092361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11/30/14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542978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94901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128609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b="0">
                <a:latin typeface="+mn-lt"/>
                <a:ea typeface="+mn-ea"/>
                <a:cs typeface="+mn-cs"/>
                <a:sym typeface="Helvetica Light"/>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778199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1780222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547446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5443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3216808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3362198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479903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131601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11/30/14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423838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a:pPr>
            <a:r>
              <a:rPr sz="5200" b="1"/>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b="0"/>
            </a:pPr>
            <a:r>
              <a:rPr sz="5200" b="1"/>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b="0"/>
            </a:pPr>
            <a:r>
              <a:rPr sz="5200" b="1"/>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649" r:id="rId3"/>
    <p:sldLayoutId id="2147483650" r:id="rId4"/>
    <p:sldLayoutId id="2147483651" r:id="rId5"/>
    <p:sldLayoutId id="2147483652"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584200">
        <a:defRPr sz="5200" b="1">
          <a:latin typeface="+mj-lt"/>
          <a:ea typeface="+mj-ea"/>
          <a:cs typeface="+mj-cs"/>
          <a:sym typeface="Garamond"/>
        </a:defRPr>
      </a:lvl1pPr>
      <a:lvl2pPr indent="228600" algn="ctr" defTabSz="584200">
        <a:defRPr sz="5200" b="1">
          <a:latin typeface="+mj-lt"/>
          <a:ea typeface="+mj-ea"/>
          <a:cs typeface="+mj-cs"/>
          <a:sym typeface="Garamond"/>
        </a:defRPr>
      </a:lvl2pPr>
      <a:lvl3pPr indent="457200" algn="ctr" defTabSz="584200">
        <a:defRPr sz="5200" b="1">
          <a:latin typeface="+mj-lt"/>
          <a:ea typeface="+mj-ea"/>
          <a:cs typeface="+mj-cs"/>
          <a:sym typeface="Garamond"/>
        </a:defRPr>
      </a:lvl3pPr>
      <a:lvl4pPr indent="685800" algn="ctr" defTabSz="584200">
        <a:defRPr sz="5200" b="1">
          <a:latin typeface="+mj-lt"/>
          <a:ea typeface="+mj-ea"/>
          <a:cs typeface="+mj-cs"/>
          <a:sym typeface="Garamond"/>
        </a:defRPr>
      </a:lvl4pPr>
      <a:lvl5pPr indent="914400" algn="ctr" defTabSz="584200">
        <a:defRPr sz="5200" b="1">
          <a:latin typeface="+mj-lt"/>
          <a:ea typeface="+mj-ea"/>
          <a:cs typeface="+mj-cs"/>
          <a:sym typeface="Garamond"/>
        </a:defRPr>
      </a:lvl5pPr>
      <a:lvl6pPr indent="1143000" algn="ctr" defTabSz="584200">
        <a:defRPr sz="5200" b="1">
          <a:latin typeface="+mj-lt"/>
          <a:ea typeface="+mj-ea"/>
          <a:cs typeface="+mj-cs"/>
          <a:sym typeface="Garamond"/>
        </a:defRPr>
      </a:lvl6pPr>
      <a:lvl7pPr indent="1371600" algn="ctr" defTabSz="584200">
        <a:defRPr sz="5200" b="1">
          <a:latin typeface="+mj-lt"/>
          <a:ea typeface="+mj-ea"/>
          <a:cs typeface="+mj-cs"/>
          <a:sym typeface="Garamond"/>
        </a:defRPr>
      </a:lvl7pPr>
      <a:lvl8pPr indent="1600200" algn="ctr" defTabSz="584200">
        <a:defRPr sz="5200" b="1">
          <a:latin typeface="+mj-lt"/>
          <a:ea typeface="+mj-ea"/>
          <a:cs typeface="+mj-cs"/>
          <a:sym typeface="Garamond"/>
        </a:defRPr>
      </a:lvl8pPr>
      <a:lvl9pPr indent="1828800" algn="ctr" defTabSz="584200">
        <a:defRPr sz="5200" b="1">
          <a:latin typeface="+mj-lt"/>
          <a:ea typeface="+mj-ea"/>
          <a:cs typeface="+mj-cs"/>
          <a:sym typeface="Garamond"/>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02078097-B46D-BA4A-89D5-EEB17CD358B8}" type="datetimeFigureOut">
              <a:rPr lang="en-US" smtClean="0"/>
              <a:t>11/30/14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49C153CC-B6DF-5C4C-A9D9-DA13334277E5}" type="slidenum">
              <a:rPr lang="en-US" smtClean="0"/>
              <a:t>‹#›</a:t>
            </a:fld>
            <a:endParaRPr lang="en-US" dirty="0"/>
          </a:p>
        </p:txBody>
      </p:sp>
    </p:spTree>
    <p:extLst>
      <p:ext uri="{BB962C8B-B14F-4D97-AF65-F5344CB8AC3E}">
        <p14:creationId xmlns:p14="http://schemas.microsoft.com/office/powerpoint/2010/main" val="35615506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B8CA2016-F071-4845-BFDD-DC967CAE8FBA}" type="datetimeFigureOut">
              <a:rPr lang="en-US" smtClean="0"/>
              <a:t>11/30/14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BF9A9455-0DCF-5F4C-9347-FAA45FAD5624}" type="slidenum">
              <a:rPr lang="en-US" smtClean="0"/>
              <a:t>‹#›</a:t>
            </a:fld>
            <a:endParaRPr lang="en-US" dirty="0"/>
          </a:p>
        </p:txBody>
      </p:sp>
    </p:spTree>
    <p:extLst>
      <p:ext uri="{BB962C8B-B14F-4D97-AF65-F5344CB8AC3E}">
        <p14:creationId xmlns:p14="http://schemas.microsoft.com/office/powerpoint/2010/main" val="39641316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88481976-EE22-F547-8D89-21CDACB0DBD0}" type="datetimeFigureOut">
              <a:rPr lang="en-US" smtClean="0"/>
              <a:t>11/30/14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1206826C-3D9D-8940-905C-42D509797EA5}" type="slidenum">
              <a:rPr lang="en-US" smtClean="0"/>
              <a:t>‹#›</a:t>
            </a:fld>
            <a:endParaRPr lang="en-US" dirty="0"/>
          </a:p>
        </p:txBody>
      </p:sp>
    </p:spTree>
    <p:extLst>
      <p:ext uri="{BB962C8B-B14F-4D97-AF65-F5344CB8AC3E}">
        <p14:creationId xmlns:p14="http://schemas.microsoft.com/office/powerpoint/2010/main" val="23879303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4772" y="0"/>
            <a:ext cx="11703050" cy="105831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69280" y="1516980"/>
            <a:ext cx="11435520" cy="55550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13"/>
          <a:stretch>
            <a:fillRect/>
          </a:stretch>
        </p:blipFill>
        <p:spPr>
          <a:xfrm>
            <a:off x="-42663" y="-12451"/>
            <a:ext cx="1524788" cy="9848538"/>
          </a:xfrm>
          <a:prstGeom prst="rect">
            <a:avLst/>
          </a:prstGeom>
        </p:spPr>
      </p:pic>
      <p:pic>
        <p:nvPicPr>
          <p:cNvPr id="9" name="Picture 8"/>
          <p:cNvPicPr>
            <a:picLocks noChangeAspect="1"/>
          </p:cNvPicPr>
          <p:nvPr userDrawn="1"/>
        </p:nvPicPr>
        <p:blipFill>
          <a:blip r:embed="rId14"/>
          <a:stretch>
            <a:fillRect/>
          </a:stretch>
        </p:blipFill>
        <p:spPr>
          <a:xfrm>
            <a:off x="-42663" y="57503"/>
            <a:ext cx="1447800" cy="876300"/>
          </a:xfrm>
          <a:prstGeom prst="rect">
            <a:avLst/>
          </a:prstGeom>
        </p:spPr>
      </p:pic>
    </p:spTree>
    <p:extLst>
      <p:ext uri="{BB962C8B-B14F-4D97-AF65-F5344CB8AC3E}">
        <p14:creationId xmlns:p14="http://schemas.microsoft.com/office/powerpoint/2010/main" val="393817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C9B3803-5820-0443-86E1-F15B915DB494}" type="datetimeFigureOut">
              <a:rPr lang="en-US" smtClean="0"/>
              <a:t>11/30/14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B12A6D0-C067-954C-8524-C236FE00EC2F}" type="slidenum">
              <a:rPr lang="en-US" smtClean="0"/>
              <a:t>‹#›</a:t>
            </a:fld>
            <a:endParaRPr lang="en-US" dirty="0"/>
          </a:p>
        </p:txBody>
      </p:sp>
    </p:spTree>
    <p:extLst>
      <p:ext uri="{BB962C8B-B14F-4D97-AF65-F5344CB8AC3E}">
        <p14:creationId xmlns:p14="http://schemas.microsoft.com/office/powerpoint/2010/main" val="8339761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1A7F9"/>
            </a:gs>
            <a:gs pos="100000">
              <a:srgbClr val="FEF1AE"/>
            </a:gs>
          </a:gsLst>
          <a:lin ang="5400000" scaled="0"/>
        </a:gradFill>
        <a:effectLst/>
      </p:bgPr>
    </p:bg>
    <p:spTree>
      <p:nvGrpSpPr>
        <p:cNvPr id="1" name=""/>
        <p:cNvGrpSpPr/>
        <p:nvPr/>
      </p:nvGrpSpPr>
      <p:grpSpPr>
        <a:xfrm>
          <a:off x="0" y="0"/>
          <a:ext cx="0" cy="0"/>
          <a:chOff x="0" y="0"/>
          <a:chExt cx="0" cy="0"/>
        </a:xfrm>
      </p:grpSpPr>
      <p:pic>
        <p:nvPicPr>
          <p:cNvPr id="34" name="Coliseum_Romans.png"/>
          <p:cNvPicPr/>
          <p:nvPr/>
        </p:nvPicPr>
        <p:blipFill>
          <a:blip r:embed="rId2">
            <a:extLst/>
          </a:blip>
          <a:stretch>
            <a:fillRect/>
          </a:stretch>
        </p:blipFill>
        <p:spPr>
          <a:xfrm>
            <a:off x="-91441" y="2195232"/>
            <a:ext cx="13004800" cy="7969251"/>
          </a:xfrm>
          <a:prstGeom prst="rect">
            <a:avLst/>
          </a:prstGeom>
          <a:ln w="12700">
            <a:miter lim="400000"/>
          </a:ln>
          <a:effectLst>
            <a:outerShdw blurRad="114300" dist="25400" dir="1733921" rotWithShape="0">
              <a:srgbClr val="000000">
                <a:alpha val="59426"/>
              </a:srgbClr>
            </a:outerShdw>
          </a:effectLst>
        </p:spPr>
      </p:pic>
      <p:sp>
        <p:nvSpPr>
          <p:cNvPr id="35" name="Shape 35"/>
          <p:cNvSpPr/>
          <p:nvPr/>
        </p:nvSpPr>
        <p:spPr>
          <a:xfrm>
            <a:off x="0" y="-438159"/>
            <a:ext cx="13004800" cy="2633391"/>
          </a:xfrm>
          <a:prstGeom prst="rect">
            <a:avLst/>
          </a:prstGeom>
          <a:ln w="12700">
            <a:miter lim="400000"/>
          </a:ln>
          <a:effectLst>
            <a:outerShdw blurRad="114300" dist="25400" dir="1733921" rotWithShape="0">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18000" spc="1440">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18000" spc="1440">
                <a:solidFill>
                  <a:srgbClr val="494237"/>
                </a:solidFill>
              </a:rPr>
              <a:t>ROMANS</a:t>
            </a:r>
          </a:p>
        </p:txBody>
      </p:sp>
      <p:sp>
        <p:nvSpPr>
          <p:cNvPr id="36" name="Shape 36"/>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sz="6500" b="1" spc="194" baseline="1538">
                <a:solidFill>
                  <a:srgbClr val="D2B9AA"/>
                </a:solidFill>
                <a:effectLst>
                  <a:outerShdw blurRad="12700" dist="12700" dir="2100000" rotWithShape="0">
                    <a:srgbClr val="000000"/>
                  </a:outerShdw>
                </a:effectLst>
                <a:latin typeface="Copperplate Gothic Bold"/>
                <a:ea typeface="Copperplate Gothic Bold"/>
                <a:cs typeface="Copperplate Gothic Bold"/>
                <a:sym typeface="Copperplate Gothic Bold"/>
              </a:defRPr>
            </a:lvl1pPr>
          </a:lstStyle>
          <a:p>
            <a:pPr lvl="0">
              <a:defRPr sz="1800" b="0" spc="0" baseline="0">
                <a:solidFill>
                  <a:srgbClr val="000000"/>
                </a:solidFill>
                <a:effectLst/>
              </a:defRPr>
            </a:pPr>
            <a:r>
              <a:rPr sz="6500" b="1" spc="194" baseline="1538">
                <a:solidFill>
                  <a:srgbClr val="D2B9AA"/>
                </a:solidFill>
                <a:effectLst>
                  <a:outerShdw blurRad="12700" dist="12700" dir="2100000" rotWithShape="0">
                    <a:srgbClr val="000000"/>
                  </a:outerShdw>
                </a:effectLst>
              </a:rPr>
              <a:t>Laying a solid foundation</a:t>
            </a:r>
          </a:p>
        </p:txBody>
      </p:sp>
      <p:sp>
        <p:nvSpPr>
          <p:cNvPr id="37" name="Shape 37"/>
          <p:cNvSpPr/>
          <p:nvPr/>
        </p:nvSpPr>
        <p:spPr>
          <a:xfrm>
            <a:off x="4730756" y="4248326"/>
            <a:ext cx="4088047" cy="615553"/>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6400" spc="512">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4000" spc="512" dirty="0" smtClean="0">
                <a:solidFill>
                  <a:srgbClr val="494237"/>
                </a:solidFill>
              </a:rPr>
              <a:t> Romans 6:1-14</a:t>
            </a:r>
            <a:endParaRPr sz="4000" spc="512" dirty="0">
              <a:solidFill>
                <a:srgbClr val="494237"/>
              </a:solidFill>
            </a:endParaRPr>
          </a:p>
        </p:txBody>
      </p:sp>
      <p:sp>
        <p:nvSpPr>
          <p:cNvPr id="38" name="Shape 38"/>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sz="3400" spc="101" baseline="2941">
                <a:solidFill>
                  <a:srgbClr val="D2B9AA"/>
                </a:solidFill>
                <a:effectLst>
                  <a:outerShdw blurRad="12700" dist="12700" dir="2100000" rotWithShape="0">
                    <a:srgbClr val="000000"/>
                  </a:outerShdw>
                </a:effectLst>
                <a:latin typeface="Times New Roman Bold"/>
                <a:ea typeface="Times New Roman Bold"/>
                <a:cs typeface="Times New Roman Bold"/>
                <a:sym typeface="Times New Roman Bold"/>
              </a:defRPr>
            </a:lvl1pPr>
          </a:lstStyle>
          <a:p>
            <a:pPr lvl="0">
              <a:defRPr sz="1800" spc="0" baseline="0">
                <a:solidFill>
                  <a:srgbClr val="000000"/>
                </a:solidFill>
                <a:effectLst/>
              </a:defRPr>
            </a:pPr>
            <a:r>
              <a:rPr lang="en-US" sz="3400" spc="101" baseline="2941" dirty="0" smtClean="0">
                <a:solidFill>
                  <a:srgbClr val="D2B9AA"/>
                </a:solidFill>
                <a:effectLst>
                  <a:outerShdw blurRad="12700" dist="12700" dir="2100000" rotWithShape="0">
                    <a:srgbClr val="000000"/>
                  </a:outerShdw>
                </a:effectLst>
              </a:rPr>
              <a:t>Calvin Chiang</a:t>
            </a:r>
            <a:endParaRPr sz="3400" spc="101" baseline="2941" dirty="0">
              <a:solidFill>
                <a:srgbClr val="D2B9AA"/>
              </a:solidFill>
              <a:effectLst>
                <a:outerShdw blurRad="12700" dist="12700" dir="2100000" rotWithShape="0">
                  <a:srgbClr val="000000"/>
                </a:outerShdw>
              </a:effectLst>
            </a:endParaRPr>
          </a:p>
        </p:txBody>
      </p:sp>
      <p:sp>
        <p:nvSpPr>
          <p:cNvPr id="39" name="Shape 39"/>
          <p:cNvSpPr/>
          <p:nvPr/>
        </p:nvSpPr>
        <p:spPr>
          <a:xfrm>
            <a:off x="3533392" y="2021107"/>
            <a:ext cx="7670042" cy="1661994"/>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6200" spc="496">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5400" b="1" i="1" spc="0" dirty="0" smtClean="0">
                <a:solidFill>
                  <a:schemeClr val="accent3">
                    <a:lumMod val="50000"/>
                  </a:schemeClr>
                </a:solidFill>
              </a:rPr>
              <a:t>A New Life, A New Beginning</a:t>
            </a:r>
            <a:endParaRPr sz="5400" b="1" i="1" spc="496" dirty="0">
              <a:solidFill>
                <a:schemeClr val="accent3">
                  <a:lumMod val="50000"/>
                </a:schemeClr>
              </a:solidFill>
            </a:endParaRPr>
          </a:p>
        </p:txBody>
      </p:sp>
    </p:spTree>
  </p:cSld>
  <p:clrMapOvr>
    <a:masterClrMapping/>
  </p:clrMapOvr>
  <p:transition xmlns:p14="http://schemas.microsoft.com/office/powerpoint/2010/main" spd="slow">
    <p:strips dir="l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Discussion Questions</a:t>
            </a:r>
            <a:endParaRPr lang="en-US" b="1" dirty="0">
              <a:latin typeface="Garamond"/>
              <a:cs typeface="Garamond"/>
            </a:endParaRPr>
          </a:p>
        </p:txBody>
      </p:sp>
      <p:sp>
        <p:nvSpPr>
          <p:cNvPr id="3" name="Content Placeholder 2"/>
          <p:cNvSpPr>
            <a:spLocks noGrp="1"/>
          </p:cNvSpPr>
          <p:nvPr>
            <p:ph idx="1"/>
          </p:nvPr>
        </p:nvSpPr>
        <p:spPr>
          <a:xfrm>
            <a:off x="1576852" y="1252821"/>
            <a:ext cx="11326348" cy="5452780"/>
          </a:xfrm>
        </p:spPr>
        <p:style>
          <a:lnRef idx="1">
            <a:schemeClr val="accent6"/>
          </a:lnRef>
          <a:fillRef idx="2">
            <a:schemeClr val="accent6"/>
          </a:fillRef>
          <a:effectRef idx="1">
            <a:schemeClr val="accent6"/>
          </a:effectRef>
          <a:fontRef idx="minor">
            <a:schemeClr val="dk1"/>
          </a:fontRef>
        </p:style>
        <p:txBody>
          <a:bodyPr>
            <a:normAutofit/>
          </a:bodyPr>
          <a:lstStyle/>
          <a:p>
            <a:pPr marL="514350" indent="-514350">
              <a:buAutoNum type="arabicPeriod"/>
            </a:pPr>
            <a:r>
              <a:rPr lang="en-US" dirty="0" smtClean="0"/>
              <a:t>In what area of my life am I more prone to let sin reign?  How can I be sure that victory can be claimed in this area?  </a:t>
            </a:r>
          </a:p>
          <a:p>
            <a:pPr marL="0" indent="0">
              <a:buNone/>
            </a:pPr>
            <a:endParaRPr lang="en-US" dirty="0"/>
          </a:p>
          <a:p>
            <a:pPr marL="514350" indent="-514350">
              <a:buFont typeface="Arial"/>
              <a:buAutoNum type="arabicPeriod"/>
            </a:pPr>
            <a:r>
              <a:rPr lang="en-US" dirty="0"/>
              <a:t>What assurance and encouragement is Paul giving us in our struggle against </a:t>
            </a:r>
            <a:r>
              <a:rPr lang="en-US" dirty="0" smtClean="0"/>
              <a:t>sin?  </a:t>
            </a:r>
          </a:p>
          <a:p>
            <a:pPr marL="514350" indent="-514350">
              <a:buFont typeface="Arial"/>
              <a:buAutoNum type="arabicPeriod"/>
            </a:pPr>
            <a:endParaRPr lang="en-US" dirty="0"/>
          </a:p>
          <a:p>
            <a:pPr marL="514350" indent="-514350">
              <a:buFont typeface="Arial"/>
              <a:buAutoNum type="arabicPeriod"/>
            </a:pPr>
            <a:r>
              <a:rPr lang="en-US" dirty="0" smtClean="0"/>
              <a:t>Does baptism help us to be more holy?  What is the point of being baptized?</a:t>
            </a:r>
          </a:p>
        </p:txBody>
      </p:sp>
      <p:pic>
        <p:nvPicPr>
          <p:cNvPr id="5" name="Picture 4"/>
          <p:cNvPicPr>
            <a:picLocks noChangeAspect="1"/>
          </p:cNvPicPr>
          <p:nvPr/>
        </p:nvPicPr>
        <p:blipFill>
          <a:blip r:embed="rId2"/>
          <a:stretch>
            <a:fillRect/>
          </a:stretch>
        </p:blipFill>
        <p:spPr>
          <a:xfrm>
            <a:off x="9151620" y="6449060"/>
            <a:ext cx="2857500" cy="2857500"/>
          </a:xfrm>
          <a:prstGeom prst="rect">
            <a:avLst/>
          </a:prstGeom>
          <a:ln>
            <a:noFill/>
          </a:ln>
          <a:effectLst>
            <a:softEdge rad="112500"/>
          </a:effectLst>
        </p:spPr>
      </p:pic>
    </p:spTree>
    <p:extLst>
      <p:ext uri="{BB962C8B-B14F-4D97-AF65-F5344CB8AC3E}">
        <p14:creationId xmlns:p14="http://schemas.microsoft.com/office/powerpoint/2010/main" val="170789197"/>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7220" y="452120"/>
            <a:ext cx="5472902" cy="718145"/>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000" b="1" u="none" strike="noStrike" cap="none" spc="0" normalizeH="0" baseline="0" dirty="0" smtClean="0">
                <a:ln>
                  <a:noFill/>
                </a:ln>
                <a:solidFill>
                  <a:srgbClr val="000000"/>
                </a:solidFill>
                <a:effectLst/>
                <a:uFillTx/>
                <a:latin typeface="Garamond"/>
                <a:ea typeface="+mn-ea"/>
                <a:cs typeface="Garamond"/>
                <a:sym typeface="Helvetica Light"/>
              </a:rPr>
              <a:t>Previously on Romans…</a:t>
            </a:r>
            <a:endParaRPr kumimoji="0" lang="en-US" sz="4000" b="1" u="none" strike="noStrike" cap="none" spc="0" normalizeH="0" baseline="0" dirty="0">
              <a:ln>
                <a:noFill/>
              </a:ln>
              <a:solidFill>
                <a:srgbClr val="000000"/>
              </a:solidFill>
              <a:effectLst/>
              <a:uFillTx/>
              <a:latin typeface="Garamond"/>
              <a:ea typeface="+mn-ea"/>
              <a:cs typeface="Garamond"/>
              <a:sym typeface="Helvetica Light"/>
            </a:endParaRPr>
          </a:p>
        </p:txBody>
      </p:sp>
      <p:sp>
        <p:nvSpPr>
          <p:cNvPr id="8" name="Text Placeholder 7"/>
          <p:cNvSpPr>
            <a:spLocks noGrp="1"/>
          </p:cNvSpPr>
          <p:nvPr>
            <p:ph type="body" idx="4294967295"/>
          </p:nvPr>
        </p:nvSpPr>
        <p:spPr>
          <a:xfrm>
            <a:off x="1810222" y="1513840"/>
            <a:ext cx="11099800" cy="4612640"/>
          </a:xfrm>
        </p:spPr>
        <p:txBody>
          <a:bodyPr/>
          <a:lstStyle/>
          <a:p>
            <a:pPr>
              <a:buFont typeface="Wingdings" charset="2"/>
              <a:buChar char="q"/>
            </a:pPr>
            <a:r>
              <a:rPr lang="en-US" b="1" dirty="0" smtClean="0">
                <a:latin typeface="Calibri"/>
                <a:cs typeface="Calibri"/>
              </a:rPr>
              <a:t>So far we have learned a lot of principles about sin, judgment, justification and about sin coming into the world through one man Adam and grace coming as a free gift through Christ.  </a:t>
            </a:r>
            <a:endParaRPr lang="en-US" b="1" dirty="0" smtClean="0">
              <a:latin typeface="Calibri"/>
              <a:cs typeface="Calibri"/>
            </a:endParaRPr>
          </a:p>
          <a:p>
            <a:pPr>
              <a:buFont typeface="Wingdings" charset="2"/>
              <a:buChar char="q"/>
            </a:pPr>
            <a:r>
              <a:rPr lang="en-US" b="1" dirty="0" smtClean="0">
                <a:latin typeface="Calibri"/>
                <a:cs typeface="Calibri"/>
              </a:rPr>
              <a:t>After </a:t>
            </a:r>
            <a:r>
              <a:rPr lang="en-US" b="1" dirty="0" smtClean="0">
                <a:latin typeface="Calibri"/>
                <a:cs typeface="Calibri"/>
              </a:rPr>
              <a:t>justification there is a sanctification process.  </a:t>
            </a:r>
            <a:endParaRPr lang="en-US" b="1" dirty="0">
              <a:latin typeface="Calibri"/>
              <a:cs typeface="Calibri"/>
            </a:endParaRPr>
          </a:p>
        </p:txBody>
      </p:sp>
    </p:spTree>
    <p:extLst>
      <p:ext uri="{BB962C8B-B14F-4D97-AF65-F5344CB8AC3E}">
        <p14:creationId xmlns:p14="http://schemas.microsoft.com/office/powerpoint/2010/main" val="3394163684"/>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Icebreaker Question</a:t>
            </a:r>
            <a:endParaRPr lang="en-US" b="1" dirty="0">
              <a:latin typeface="Garamond"/>
              <a:cs typeface="Garamond"/>
            </a:endParaRPr>
          </a:p>
        </p:txBody>
      </p:sp>
      <p:sp>
        <p:nvSpPr>
          <p:cNvPr id="3" name="Content Placeholder 2"/>
          <p:cNvSpPr>
            <a:spLocks noGrp="1"/>
          </p:cNvSpPr>
          <p:nvPr>
            <p:ph idx="1"/>
          </p:nvPr>
        </p:nvSpPr>
        <p:spPr>
          <a:xfrm>
            <a:off x="1569280" y="1516981"/>
            <a:ext cx="11435520" cy="3430940"/>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smtClean="0"/>
              <a:t>If a person was to wait until their death bed to try to repent and accept Christ as their </a:t>
            </a:r>
            <a:r>
              <a:rPr lang="en-US" dirty="0" err="1" smtClean="0"/>
              <a:t>saviour</a:t>
            </a:r>
            <a:r>
              <a:rPr lang="en-US" dirty="0" smtClean="0"/>
              <a:t>, do you think God will still accept them?    Why or why not?  </a:t>
            </a:r>
          </a:p>
          <a:p>
            <a:pPr marL="0" indent="0">
              <a:buNone/>
            </a:pPr>
            <a:endParaRPr lang="en-US" dirty="0"/>
          </a:p>
        </p:txBody>
      </p:sp>
      <p:pic>
        <p:nvPicPr>
          <p:cNvPr id="5" name="Picture 4"/>
          <p:cNvPicPr>
            <a:picLocks noChangeAspect="1"/>
          </p:cNvPicPr>
          <p:nvPr/>
        </p:nvPicPr>
        <p:blipFill>
          <a:blip r:embed="rId3"/>
          <a:stretch>
            <a:fillRect/>
          </a:stretch>
        </p:blipFill>
        <p:spPr>
          <a:xfrm rot="20885173">
            <a:off x="9547860" y="3413760"/>
            <a:ext cx="2857500" cy="2844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41200969"/>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772" y="11833"/>
            <a:ext cx="11703050" cy="1058313"/>
          </a:xfrm>
        </p:spPr>
        <p:txBody>
          <a:bodyPr>
            <a:noAutofit/>
          </a:bodyPr>
          <a:lstStyle/>
          <a:p>
            <a:r>
              <a:rPr lang="en-US" sz="4000" b="1" dirty="0" smtClean="0">
                <a:latin typeface="Garamond"/>
                <a:cs typeface="Garamond"/>
              </a:rPr>
              <a:t>Common Misunderstanding of Salvation by Grace (Rom 1:1-2)</a:t>
            </a:r>
            <a:endParaRPr lang="en-US" sz="4000" b="1" dirty="0">
              <a:latin typeface="Garamond"/>
              <a:cs typeface="Garamond"/>
            </a:endParaRPr>
          </a:p>
        </p:txBody>
      </p:sp>
      <p:sp>
        <p:nvSpPr>
          <p:cNvPr id="3" name="Content Placeholder 2"/>
          <p:cNvSpPr>
            <a:spLocks noGrp="1"/>
          </p:cNvSpPr>
          <p:nvPr>
            <p:ph idx="1"/>
          </p:nvPr>
        </p:nvSpPr>
        <p:spPr>
          <a:xfrm>
            <a:off x="1808480" y="2428240"/>
            <a:ext cx="10982960" cy="4785360"/>
          </a:xfrm>
        </p:spPr>
        <p:txBody>
          <a:bodyPr>
            <a:normAutofit fontScale="92500" lnSpcReduction="10000"/>
          </a:bodyPr>
          <a:lstStyle/>
          <a:p>
            <a:r>
              <a:rPr lang="en-US" dirty="0" smtClean="0"/>
              <a:t>A common misunderstanding would be to say that since we are justified by grace, we can continue to sin and just exploit the grace of God. </a:t>
            </a:r>
            <a:r>
              <a:rPr lang="en-US" dirty="0"/>
              <a:t>Should we go on to live an irresponsible lifestyle?  Should we to continue in sin so that grace may increase? </a:t>
            </a:r>
            <a:r>
              <a:rPr lang="en-US" dirty="0" smtClean="0"/>
              <a:t>**</a:t>
            </a:r>
          </a:p>
          <a:p>
            <a:endParaRPr lang="en-US" dirty="0"/>
          </a:p>
          <a:p>
            <a:r>
              <a:rPr lang="en-US" dirty="0" smtClean="0"/>
              <a:t>Paul’s </a:t>
            </a:r>
            <a:r>
              <a:rPr lang="en-US" dirty="0"/>
              <a:t>response is a resounding “never”.  We died to sin (past tense), how then can we live in it any longer?  </a:t>
            </a:r>
            <a:endParaRPr lang="en-US" dirty="0" smtClean="0"/>
          </a:p>
          <a:p>
            <a:endParaRPr lang="en-US" dirty="0" smtClean="0"/>
          </a:p>
          <a:p>
            <a:r>
              <a:rPr lang="en-US" dirty="0" smtClean="0"/>
              <a:t>Freedom </a:t>
            </a:r>
            <a:r>
              <a:rPr lang="en-US" dirty="0"/>
              <a:t>that we have in Christ is not a freedom to do anything we want to do, but to have the freedom to make good choices</a:t>
            </a:r>
            <a:r>
              <a:rPr lang="en-US" dirty="0" smtClean="0"/>
              <a:t>.**  </a:t>
            </a:r>
            <a:endParaRPr lang="en-US" dirty="0"/>
          </a:p>
        </p:txBody>
      </p:sp>
      <p:sp>
        <p:nvSpPr>
          <p:cNvPr id="4" name="TextBox 3"/>
          <p:cNvSpPr txBox="1"/>
          <p:nvPr/>
        </p:nvSpPr>
        <p:spPr>
          <a:xfrm>
            <a:off x="1808480" y="1210713"/>
            <a:ext cx="10982960" cy="95410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sz="2800" b="1" i="1" dirty="0"/>
              <a:t>What shall we say then? Are we to continue in sin so that grace may increase? 2 May it never be! How shall we who died to sin still live in it? </a:t>
            </a:r>
            <a:endParaRPr lang="en-US" sz="2800" dirty="0"/>
          </a:p>
        </p:txBody>
      </p:sp>
      <p:pic>
        <p:nvPicPr>
          <p:cNvPr id="5" name="Picture 4"/>
          <p:cNvPicPr>
            <a:picLocks noChangeAspect="1"/>
          </p:cNvPicPr>
          <p:nvPr/>
        </p:nvPicPr>
        <p:blipFill>
          <a:blip r:embed="rId3"/>
          <a:stretch>
            <a:fillRect/>
          </a:stretch>
        </p:blipFill>
        <p:spPr>
          <a:xfrm>
            <a:off x="9001760" y="7101840"/>
            <a:ext cx="3340100" cy="2425700"/>
          </a:xfrm>
          <a:prstGeom prst="rect">
            <a:avLst/>
          </a:prstGeom>
        </p:spPr>
      </p:pic>
    </p:spTree>
    <p:extLst>
      <p:ext uri="{BB962C8B-B14F-4D97-AF65-F5344CB8AC3E}">
        <p14:creationId xmlns:p14="http://schemas.microsoft.com/office/powerpoint/2010/main" val="158712178"/>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Our New Position in Christ (Rom 6:3-11)</a:t>
            </a:r>
            <a:endParaRPr lang="en-US" b="1" dirty="0">
              <a:latin typeface="Garamond"/>
              <a:cs typeface="Garamond"/>
            </a:endParaRPr>
          </a:p>
        </p:txBody>
      </p:sp>
      <p:sp>
        <p:nvSpPr>
          <p:cNvPr id="3" name="Content Placeholder 2"/>
          <p:cNvSpPr>
            <a:spLocks noGrp="1"/>
          </p:cNvSpPr>
          <p:nvPr>
            <p:ph idx="1"/>
          </p:nvPr>
        </p:nvSpPr>
        <p:spPr>
          <a:xfrm>
            <a:off x="1444772" y="6976079"/>
            <a:ext cx="11435520" cy="2655601"/>
          </a:xfrm>
        </p:spPr>
        <p:txBody>
          <a:bodyPr>
            <a:normAutofit fontScale="85000" lnSpcReduction="10000"/>
          </a:bodyPr>
          <a:lstStyle/>
          <a:p>
            <a:r>
              <a:rPr lang="en-US" dirty="0" smtClean="0"/>
              <a:t>Our position in Christ is illustrated by baptism by immersion in water. **</a:t>
            </a:r>
          </a:p>
          <a:p>
            <a:pPr marL="0" indent="0">
              <a:buNone/>
            </a:pPr>
            <a:endParaRPr lang="en-US" dirty="0" smtClean="0"/>
          </a:p>
          <a:p>
            <a:r>
              <a:rPr lang="en-US" dirty="0" smtClean="0"/>
              <a:t>“Therefore if anyone is in Christ, he is a new creature, the old things passed away; behold new things have come. (2 Cor.5:17)</a:t>
            </a:r>
          </a:p>
          <a:p>
            <a:endParaRPr lang="en-US" dirty="0" smtClean="0"/>
          </a:p>
          <a:p>
            <a:r>
              <a:rPr lang="en-US" dirty="0" smtClean="0"/>
              <a:t>“Newness of Life” (v.4) means extraordinary, astonishing, and supernatural.  </a:t>
            </a:r>
            <a:endParaRPr lang="en-US" dirty="0"/>
          </a:p>
        </p:txBody>
      </p:sp>
      <p:sp>
        <p:nvSpPr>
          <p:cNvPr id="4" name="TextBox 3"/>
          <p:cNvSpPr txBox="1"/>
          <p:nvPr/>
        </p:nvSpPr>
        <p:spPr>
          <a:xfrm>
            <a:off x="1706880" y="1198880"/>
            <a:ext cx="11173412" cy="56323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sz="2400" b="1" i="1" dirty="0"/>
              <a:t>3 Or do you not know that all of us who have been baptized into Christ Jesus have been baptized into His death? 4 Therefore we have been buried with Him through baptism into death, so that as Christ was raised from the dead through the glory of the Father, so we too might walk in </a:t>
            </a:r>
            <a:r>
              <a:rPr lang="en-US" sz="2400" b="1" i="1" dirty="0">
                <a:solidFill>
                  <a:srgbClr val="FF0000"/>
                </a:solidFill>
              </a:rPr>
              <a:t>newness of life</a:t>
            </a:r>
            <a:r>
              <a:rPr lang="en-US" sz="2400" b="1" i="1" dirty="0"/>
              <a:t>. 5 For if we have become united with Him in the likeness of His death, certainly we shall also be in the likeness of His resurrection, 6 knowing this, that our old self was crucified with Him, in order that our body of sin might be done away with, so that we would no longer be slaves to sin; 7 for he who has died is freed from sin</a:t>
            </a:r>
            <a:r>
              <a:rPr lang="en-US" sz="2400" b="1" i="1" dirty="0" smtClean="0"/>
              <a:t>.</a:t>
            </a:r>
          </a:p>
          <a:p>
            <a:pPr algn="l"/>
            <a:endParaRPr lang="en-US" sz="2400" dirty="0"/>
          </a:p>
          <a:p>
            <a:pPr algn="l"/>
            <a:r>
              <a:rPr lang="en-US" sz="2400" b="1" i="1" dirty="0"/>
              <a:t>8 Now if we have died with Christ, we believe that we shall also live with Him, 9 knowing that Christ, having been raised from the dead, is never to die again; death no longer is master over Him. 10 For the death that He died, He died to sin once for all; but the life that He lives, He lives to God. 11 Even so </a:t>
            </a:r>
            <a:r>
              <a:rPr lang="en-US" sz="2400" b="1" i="1" dirty="0">
                <a:solidFill>
                  <a:srgbClr val="FF0000"/>
                </a:solidFill>
              </a:rPr>
              <a:t>consider yourselves to be dead to sin, but alive to God in Christ Jesus.</a:t>
            </a:r>
            <a:endParaRPr lang="en-US" sz="2400" dirty="0">
              <a:solidFill>
                <a:srgbClr val="FF0000"/>
              </a:solidFill>
            </a:endParaRPr>
          </a:p>
          <a:p>
            <a:pPr algn="l"/>
            <a:endParaRPr lang="en-US" sz="2400" b="1" dirty="0"/>
          </a:p>
        </p:txBody>
      </p:sp>
    </p:spTree>
    <p:extLst>
      <p:ext uri="{BB962C8B-B14F-4D97-AF65-F5344CB8AC3E}">
        <p14:creationId xmlns:p14="http://schemas.microsoft.com/office/powerpoint/2010/main" val="3479850577"/>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897806" y="6471920"/>
            <a:ext cx="3106994" cy="3210560"/>
          </a:xfrm>
          <a:prstGeom prst="rect">
            <a:avLst/>
          </a:prstGeom>
        </p:spPr>
      </p:pic>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b="1" dirty="0" smtClean="0">
                <a:latin typeface="Garamond"/>
                <a:cs typeface="Garamond"/>
              </a:rPr>
              <a:t>Our New Position in Christ Continued…</a:t>
            </a:r>
            <a:endParaRPr lang="en-US" b="1" dirty="0">
              <a:latin typeface="Garamond"/>
              <a:cs typeface="Garamond"/>
            </a:endParaRPr>
          </a:p>
        </p:txBody>
      </p:sp>
      <p:sp>
        <p:nvSpPr>
          <p:cNvPr id="3" name="Content Placeholder 2"/>
          <p:cNvSpPr>
            <a:spLocks noGrp="1"/>
          </p:cNvSpPr>
          <p:nvPr>
            <p:ph idx="1"/>
          </p:nvPr>
        </p:nvSpPr>
        <p:spPr>
          <a:xfrm>
            <a:off x="1569280" y="1273140"/>
            <a:ext cx="11435520" cy="5555041"/>
          </a:xfrm>
        </p:spPr>
        <p:txBody>
          <a:bodyPr>
            <a:normAutofit fontScale="85000" lnSpcReduction="10000"/>
          </a:bodyPr>
          <a:lstStyle/>
          <a:p>
            <a:pPr lvl="0"/>
            <a:r>
              <a:rPr lang="en-US" dirty="0"/>
              <a:t>“Dead to Sin”.  Sin doesn’t go away.  Our old self was crucified and we have been made clean through the work of Christ, but we still have a sinful residue (our body of sin/flesh) that will not leave us until we receive a glorified body.  We are no longer enslaved to sin, but rather we are released from sin. </a:t>
            </a:r>
            <a:r>
              <a:rPr lang="en-US" dirty="0" smtClean="0"/>
              <a:t>** </a:t>
            </a:r>
          </a:p>
          <a:p>
            <a:pPr marL="0" lvl="0" indent="0">
              <a:buNone/>
            </a:pPr>
            <a:endParaRPr lang="en-US" dirty="0" smtClean="0"/>
          </a:p>
          <a:p>
            <a:pPr lvl="0"/>
            <a:r>
              <a:rPr lang="en-US" dirty="0" smtClean="0"/>
              <a:t>Alive </a:t>
            </a:r>
            <a:r>
              <a:rPr lang="en-US" dirty="0"/>
              <a:t>in Christ (v. 8-11</a:t>
            </a:r>
            <a:r>
              <a:rPr lang="en-US" dirty="0" smtClean="0"/>
              <a:t>)</a:t>
            </a:r>
          </a:p>
          <a:p>
            <a:pPr lvl="1"/>
            <a:r>
              <a:rPr lang="en-US" dirty="0" smtClean="0"/>
              <a:t>Paul </a:t>
            </a:r>
            <a:r>
              <a:rPr lang="en-US" dirty="0"/>
              <a:t>reminds us that we are to live a resurrected life in the present.  Even though we might be discouraged or feel defeated.  We are to place our confidence in the God’s Word and His promises. </a:t>
            </a:r>
            <a:endParaRPr lang="en-US" dirty="0" smtClean="0"/>
          </a:p>
          <a:p>
            <a:pPr marL="457200" lvl="1" indent="0">
              <a:buNone/>
            </a:pPr>
            <a:endParaRPr lang="en-US" dirty="0" smtClean="0"/>
          </a:p>
          <a:p>
            <a:pPr lvl="1"/>
            <a:r>
              <a:rPr lang="en-US" dirty="0" smtClean="0"/>
              <a:t>Consider </a:t>
            </a:r>
            <a:r>
              <a:rPr lang="en-US" dirty="0"/>
              <a:t>yourselves to be dead to sin but alive to God in Christ </a:t>
            </a:r>
            <a:r>
              <a:rPr lang="en-US" dirty="0" smtClean="0"/>
              <a:t>Jesus</a:t>
            </a:r>
            <a:r>
              <a:rPr lang="en-US" dirty="0"/>
              <a:t> </a:t>
            </a:r>
            <a:r>
              <a:rPr lang="en-US" dirty="0" smtClean="0"/>
              <a:t>(v.11).  </a:t>
            </a:r>
            <a:r>
              <a:rPr lang="en-US" dirty="0"/>
              <a:t>C</a:t>
            </a:r>
            <a:r>
              <a:rPr lang="en-US" dirty="0" smtClean="0"/>
              <a:t>onsider </a:t>
            </a:r>
            <a:r>
              <a:rPr lang="en-US" dirty="0"/>
              <a:t>is an accounting term which means to carefully add up figures and then act on that knowledge.  It is in present tense and means that it is a command that needs to be obeyed again and again, throughout your life, several times a day.  </a:t>
            </a:r>
          </a:p>
          <a:p>
            <a:endParaRPr lang="en-US" dirty="0"/>
          </a:p>
        </p:txBody>
      </p:sp>
    </p:spTree>
    <p:extLst>
      <p:ext uri="{BB962C8B-B14F-4D97-AF65-F5344CB8AC3E}">
        <p14:creationId xmlns:p14="http://schemas.microsoft.com/office/powerpoint/2010/main" val="3830768442"/>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a:cs typeface="Garamond"/>
              </a:rPr>
              <a:t>Power to Live the Christian Life (Rom 6:12-14)</a:t>
            </a:r>
            <a:endParaRPr lang="en-US" b="1" dirty="0">
              <a:latin typeface="Garamond"/>
              <a:cs typeface="Garamond"/>
            </a:endParaRPr>
          </a:p>
        </p:txBody>
      </p:sp>
      <p:sp>
        <p:nvSpPr>
          <p:cNvPr id="3" name="Content Placeholder 2"/>
          <p:cNvSpPr>
            <a:spLocks noGrp="1"/>
          </p:cNvSpPr>
          <p:nvPr>
            <p:ph idx="1"/>
          </p:nvPr>
        </p:nvSpPr>
        <p:spPr>
          <a:xfrm>
            <a:off x="1444772" y="3985860"/>
            <a:ext cx="11435520" cy="5555041"/>
          </a:xfrm>
        </p:spPr>
        <p:txBody>
          <a:bodyPr>
            <a:normAutofit fontScale="77500" lnSpcReduction="20000"/>
          </a:bodyPr>
          <a:lstStyle/>
          <a:p>
            <a:pPr lvl="0"/>
            <a:r>
              <a:rPr lang="en-US" dirty="0"/>
              <a:t>Although you died to sin, sin has not died and wants to reign in your body (v.12).  The moment that you believed in Christ, you were given everything you need to become mature and make good decisions</a:t>
            </a:r>
            <a:r>
              <a:rPr lang="en-US" dirty="0" smtClean="0"/>
              <a:t>.</a:t>
            </a:r>
          </a:p>
          <a:p>
            <a:pPr marL="0" lvl="0" indent="0">
              <a:buNone/>
            </a:pPr>
            <a:r>
              <a:rPr lang="en-US" dirty="0" smtClean="0"/>
              <a:t>  </a:t>
            </a:r>
            <a:endParaRPr lang="en-US" dirty="0"/>
          </a:p>
          <a:p>
            <a:pPr lvl="0"/>
            <a:r>
              <a:rPr lang="en-US" dirty="0"/>
              <a:t>However, in order for this to happen you mist work hard to realize this goal.  You will need to do everything in your power to put flesh to death.  Know your particular area of sin struggle and deal with it by cutting off the source. </a:t>
            </a:r>
            <a:r>
              <a:rPr lang="en-US" dirty="0" smtClean="0"/>
              <a:t>** </a:t>
            </a:r>
          </a:p>
          <a:p>
            <a:pPr lvl="1"/>
            <a:r>
              <a:rPr lang="en-US" b="1" i="1" dirty="0" smtClean="0"/>
              <a:t>12</a:t>
            </a:r>
            <a:r>
              <a:rPr lang="en-US" b="1" i="1" dirty="0"/>
              <a:t> Not that I have already obtained it or have already become perfect, but I press on so that I may lay hold of that for which also I was laid hold of by Christ Jesus. 13 Brethren, I do not regard myself as having laid hold of it yet; but one thing I do: forgetting what lies behind and reaching forward to what lies ahead, 14 I press on toward the goal for the prize of the upward call of God in Christ Jesus.  </a:t>
            </a:r>
            <a:r>
              <a:rPr lang="en-US" dirty="0"/>
              <a:t>(Phil 3:12-14</a:t>
            </a:r>
            <a:r>
              <a:rPr lang="en-US" dirty="0" smtClean="0"/>
              <a:t>)</a:t>
            </a:r>
          </a:p>
          <a:p>
            <a:pPr marL="457200" lvl="1" indent="0">
              <a:buNone/>
            </a:pPr>
            <a:endParaRPr lang="en-US" dirty="0" smtClean="0"/>
          </a:p>
          <a:p>
            <a:pPr lvl="1"/>
            <a:r>
              <a:rPr lang="en-US" b="1" i="1" dirty="0" smtClean="0"/>
              <a:t>16</a:t>
            </a:r>
            <a:r>
              <a:rPr lang="en-US" b="1" i="1" dirty="0"/>
              <a:t> But I say, walk by the Spirit, and you will not carry out the desire of the flesh. 17 For the flesh sets its desire against the Spirit, and the Spirit against the flesh; for these are in opposition to one another, so that you may not do the things that you please.</a:t>
            </a:r>
            <a:r>
              <a:rPr lang="en-US" dirty="0"/>
              <a:t>  (Gal. 5:16-17)</a:t>
            </a:r>
          </a:p>
          <a:p>
            <a:endParaRPr lang="en-US" dirty="0"/>
          </a:p>
        </p:txBody>
      </p:sp>
      <p:sp>
        <p:nvSpPr>
          <p:cNvPr id="4" name="Rectangle 3"/>
          <p:cNvSpPr/>
          <p:nvPr/>
        </p:nvSpPr>
        <p:spPr>
          <a:xfrm>
            <a:off x="1838960" y="987193"/>
            <a:ext cx="10891520"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r>
              <a:rPr lang="en-US" sz="2800" b="1" i="1" dirty="0"/>
              <a:t>12 Therefore do not let sin reign in your mortal body so that you obey its lusts, 13 and do not go on presenting the members of your body to sin as </a:t>
            </a:r>
            <a:r>
              <a:rPr lang="en-US" sz="2800" b="1" i="1" dirty="0">
                <a:solidFill>
                  <a:srgbClr val="FF0000"/>
                </a:solidFill>
              </a:rPr>
              <a:t>instruments</a:t>
            </a:r>
            <a:r>
              <a:rPr lang="en-US" sz="2800" b="1" i="1" dirty="0"/>
              <a:t> of unrighteousness; but present yourselves to God as those alive from the dead, and your members as instruments of righteousness to God. 14 For sin shall not be master over you, for you are not under law but under grace.</a:t>
            </a:r>
            <a:endParaRPr lang="en-US" sz="2800" dirty="0"/>
          </a:p>
        </p:txBody>
      </p:sp>
    </p:spTree>
    <p:extLst>
      <p:ext uri="{BB962C8B-B14F-4D97-AF65-F5344CB8AC3E}">
        <p14:creationId xmlns:p14="http://schemas.microsoft.com/office/powerpoint/2010/main" val="287113057"/>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b="1" dirty="0">
                <a:latin typeface="Garamond"/>
                <a:cs typeface="Garamond"/>
              </a:rPr>
              <a:t>Power to Live the Christian Life </a:t>
            </a:r>
            <a:r>
              <a:rPr lang="en-US" b="1" dirty="0" smtClean="0">
                <a:latin typeface="Garamond"/>
                <a:cs typeface="Garamond"/>
              </a:rPr>
              <a:t>Continued…</a:t>
            </a:r>
            <a:endParaRPr lang="en-US" dirty="0"/>
          </a:p>
        </p:txBody>
      </p:sp>
      <p:sp>
        <p:nvSpPr>
          <p:cNvPr id="3" name="Content Placeholder 2"/>
          <p:cNvSpPr>
            <a:spLocks noGrp="1"/>
          </p:cNvSpPr>
          <p:nvPr>
            <p:ph idx="1"/>
          </p:nvPr>
        </p:nvSpPr>
        <p:spPr/>
        <p:txBody>
          <a:bodyPr>
            <a:normAutofit lnSpcReduction="10000"/>
          </a:bodyPr>
          <a:lstStyle/>
          <a:p>
            <a:pPr lvl="0"/>
            <a:r>
              <a:rPr lang="en-US" dirty="0"/>
              <a:t>Present yourselves to God (v.13).  This is not a one time decision to give everything that we are to the Lord (mind, body, plans, and goals), but rather a daily decision to put the agenda of Christ above everything else in life.  </a:t>
            </a:r>
            <a:endParaRPr lang="en-US" dirty="0" smtClean="0"/>
          </a:p>
          <a:p>
            <a:pPr lvl="1"/>
            <a:r>
              <a:rPr lang="en-US" dirty="0" smtClean="0"/>
              <a:t>Instrument (a weapon that fights God’s enemies)**</a:t>
            </a:r>
          </a:p>
          <a:p>
            <a:pPr marL="0" lvl="0" indent="0">
              <a:buNone/>
            </a:pPr>
            <a:endParaRPr lang="en-US" dirty="0"/>
          </a:p>
          <a:p>
            <a:pPr lvl="0"/>
            <a:r>
              <a:rPr lang="en-US" dirty="0"/>
              <a:t>Sin is no longer your master (v.14).  Sin does not have the dominion over the person who is united to Christ.   Paul again reminds us that we are not under law but rather grace.  This grace gives us a sure position in Christ and gives us the power to live out the victorious Christian life.  </a:t>
            </a:r>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rot="21324121">
            <a:off x="5834379" y="6837681"/>
            <a:ext cx="5585460" cy="22980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089551"/>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edge">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Conclusion</a:t>
            </a:r>
            <a:endParaRPr lang="en-US" b="1" dirty="0">
              <a:latin typeface="Garamond"/>
              <a:cs typeface="Garamond"/>
            </a:endParaRPr>
          </a:p>
        </p:txBody>
      </p:sp>
      <p:sp>
        <p:nvSpPr>
          <p:cNvPr id="3" name="Content Placeholder 2"/>
          <p:cNvSpPr>
            <a:spLocks noGrp="1"/>
          </p:cNvSpPr>
          <p:nvPr>
            <p:ph idx="1"/>
          </p:nvPr>
        </p:nvSpPr>
        <p:spPr>
          <a:xfrm>
            <a:off x="1569280" y="1506821"/>
            <a:ext cx="11333920" cy="2668939"/>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smtClean="0"/>
              <a:t>We are crucified with Christ and resurrected to a new life.  The 3 step process that helps us to get there are 1)</a:t>
            </a:r>
            <a:r>
              <a:rPr lang="en-US" dirty="0"/>
              <a:t> </a:t>
            </a:r>
            <a:r>
              <a:rPr lang="en-US" dirty="0" smtClean="0"/>
              <a:t>to know your identity in Christ, 2) to consider yourself dead to sin, alive in Christ Jesus and 3) to present yourself fully to God.  </a:t>
            </a:r>
            <a:endParaRPr lang="en-US" sz="3200" dirty="0" smtClean="0"/>
          </a:p>
        </p:txBody>
      </p:sp>
      <p:pic>
        <p:nvPicPr>
          <p:cNvPr id="4" name="Picture 3"/>
          <p:cNvPicPr>
            <a:picLocks noChangeAspect="1"/>
          </p:cNvPicPr>
          <p:nvPr/>
        </p:nvPicPr>
        <p:blipFill>
          <a:blip r:embed="rId2"/>
          <a:stretch>
            <a:fillRect/>
          </a:stretch>
        </p:blipFill>
        <p:spPr>
          <a:xfrm>
            <a:off x="8227060" y="3451860"/>
            <a:ext cx="4127500" cy="4127500"/>
          </a:xfrm>
          <a:prstGeom prst="rect">
            <a:avLst/>
          </a:prstGeom>
          <a:ln>
            <a:noFill/>
          </a:ln>
          <a:effectLst>
            <a:softEdge rad="112500"/>
          </a:effectLst>
        </p:spPr>
      </p:pic>
    </p:spTree>
    <p:extLst>
      <p:ext uri="{BB962C8B-B14F-4D97-AF65-F5344CB8AC3E}">
        <p14:creationId xmlns:p14="http://schemas.microsoft.com/office/powerpoint/2010/main" val="3014310616"/>
      </p:ext>
    </p:extLst>
  </p:cSld>
  <p:clrMapOvr>
    <a:masterClrMapping/>
  </p:clrMapOvr>
  <p:transition xmlns:p14="http://schemas.microsoft.com/office/powerpoint/2010/main" spd="slow">
    <p:strips dir="ld"/>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2108</TotalTime>
  <Words>1263</Words>
  <Application>Microsoft Macintosh PowerPoint</Application>
  <PresentationFormat>Custom</PresentationFormat>
  <Paragraphs>68</Paragraphs>
  <Slides>10</Slides>
  <Notes>6</Notes>
  <HiddenSlides>0</HiddenSlides>
  <MMClips>0</MMClips>
  <ScaleCrop>false</ScaleCrop>
  <HeadingPairs>
    <vt:vector size="4" baseType="variant">
      <vt:variant>
        <vt:lpstr>Theme</vt:lpstr>
      </vt:variant>
      <vt:variant>
        <vt:i4>6</vt:i4>
      </vt:variant>
      <vt:variant>
        <vt:lpstr>Slide Titles</vt:lpstr>
      </vt:variant>
      <vt:variant>
        <vt:i4>10</vt:i4>
      </vt:variant>
    </vt:vector>
  </HeadingPairs>
  <TitlesOfParts>
    <vt:vector size="16" baseType="lpstr">
      <vt:lpstr>White</vt:lpstr>
      <vt:lpstr>4_Custom Design</vt:lpstr>
      <vt:lpstr>3_Custom Design</vt:lpstr>
      <vt:lpstr>2_Custom Design</vt:lpstr>
      <vt:lpstr>Custom Design</vt:lpstr>
      <vt:lpstr>1_Custom Design</vt:lpstr>
      <vt:lpstr>PowerPoint Presentation</vt:lpstr>
      <vt:lpstr>PowerPoint Presentation</vt:lpstr>
      <vt:lpstr>Icebreaker Question</vt:lpstr>
      <vt:lpstr>Common Misunderstanding of Salvation by Grace (Rom 1:1-2)</vt:lpstr>
      <vt:lpstr>Our New Position in Christ (Rom 6:3-11)</vt:lpstr>
      <vt:lpstr>Our New Position in Christ Continued…</vt:lpstr>
      <vt:lpstr>Power to Live the Christian Life (Rom 6:12-14)</vt:lpstr>
      <vt:lpstr>Power to Live the Christian Life Continued…</vt:lpstr>
      <vt:lpstr>Conclusion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124</cp:revision>
  <dcterms:modified xsi:type="dcterms:W3CDTF">2014-11-30T12:55:05Z</dcterms:modified>
</cp:coreProperties>
</file>