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2" r:id="rId2"/>
    <p:sldMasterId id="2147483697" r:id="rId3"/>
    <p:sldMasterId id="2147483685" r:id="rId4"/>
    <p:sldMasterId id="2147483661" r:id="rId5"/>
    <p:sldMasterId id="2147483673" r:id="rId6"/>
  </p:sldMasterIdLst>
  <p:notesMasterIdLst>
    <p:notesMasterId r:id="rId16"/>
  </p:notesMasterIdLst>
  <p:sldIdLst>
    <p:sldId id="256" r:id="rId7"/>
    <p:sldId id="263" r:id="rId8"/>
    <p:sldId id="271" r:id="rId9"/>
    <p:sldId id="279" r:id="rId10"/>
    <p:sldId id="280" r:id="rId11"/>
    <p:sldId id="281" r:id="rId12"/>
    <p:sldId id="282" r:id="rId13"/>
    <p:sldId id="283" r:id="rId14"/>
    <p:sldId id="276" r:id="rId1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9" autoAdjust="0"/>
    <p:restoredTop sz="96522" autoAdjust="0"/>
  </p:normalViewPr>
  <p:slideViewPr>
    <p:cSldViewPr snapToGrid="0" snapToObjects="1">
      <p:cViewPr>
        <p:scale>
          <a:sx n="125" d="100"/>
          <a:sy n="125" d="100"/>
        </p:scale>
        <p:origin x="-120" y="109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26922755"/>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867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does not require for us to be righteous given the reality of our sin (Romans 3:10-18)</a:t>
            </a:r>
            <a:endParaRPr lang="en-US" dirty="0"/>
          </a:p>
        </p:txBody>
      </p:sp>
    </p:spTree>
    <p:extLst>
      <p:ext uri="{BB962C8B-B14F-4D97-AF65-F5344CB8AC3E}">
        <p14:creationId xmlns:p14="http://schemas.microsoft.com/office/powerpoint/2010/main" val="20691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the arc in Indiana Jones and Raiders of the Lost Ark</a:t>
            </a:r>
          </a:p>
          <a:p>
            <a:endParaRPr lang="en-US" baseline="0" dirty="0" smtClean="0"/>
          </a:p>
          <a:p>
            <a:r>
              <a:rPr lang="en-US" dirty="0" smtClean="0"/>
              <a:t>God</a:t>
            </a:r>
            <a:r>
              <a:rPr lang="en-US" baseline="0" dirty="0" smtClean="0"/>
              <a:t> has put Christ as “a mean of atonement”, a place where God would meet His people.  </a:t>
            </a:r>
          </a:p>
          <a:p>
            <a:r>
              <a:rPr lang="en-US" baseline="0" dirty="0" smtClean="0"/>
              <a:t>Day of Atonement (Yom Kippur) Lev. 16.  Jesus is offered and received as our atonement.  </a:t>
            </a:r>
          </a:p>
          <a:p>
            <a:endParaRPr lang="en-US" baseline="0" dirty="0" smtClean="0"/>
          </a:p>
          <a:p>
            <a:pPr marL="457200" indent="-457200">
              <a:buAutoNum type="arabicPeriod"/>
            </a:pPr>
            <a:r>
              <a:rPr lang="en-US" baseline="0" dirty="0" smtClean="0"/>
              <a:t>Atonement is a “sin offering” The offering pays for the price of sin committed.  This is propitiation.  </a:t>
            </a:r>
          </a:p>
          <a:p>
            <a:pPr marL="457200" indent="-457200">
              <a:buAutoNum type="arabicPeriod"/>
            </a:pPr>
            <a:r>
              <a:rPr lang="en-US" baseline="0" dirty="0" smtClean="0"/>
              <a:t>The atonement washes away our sins as though it never existed.  </a:t>
            </a:r>
          </a:p>
          <a:p>
            <a:pPr marL="457200" indent="-457200">
              <a:buAutoNum type="arabicPeriod"/>
            </a:pPr>
            <a:r>
              <a:rPr lang="en-US" baseline="0" dirty="0" smtClean="0"/>
              <a:t>The atonement destroys the power of all forces that oppose God.  These include our sin, death, even the law.  </a:t>
            </a:r>
          </a:p>
          <a:p>
            <a:pPr marL="0" indent="0">
              <a:buNone/>
            </a:pPr>
            <a:endParaRPr lang="en-US" baseline="0" dirty="0"/>
          </a:p>
          <a:p>
            <a:pPr marL="0" indent="0">
              <a:buNone/>
            </a:pPr>
            <a:r>
              <a:rPr lang="en-US" baseline="0" dirty="0" smtClean="0"/>
              <a:t>This in part is God’s gift.  Jesus death covers all sins past, present, and future.  Therefore God was able to overlook “sins previously committed.  This applies to everyone, Jews, Gentile, no exceptions.  </a:t>
            </a:r>
          </a:p>
          <a:p>
            <a:pPr marL="0" indent="0">
              <a:buNone/>
            </a:pPr>
            <a:endParaRPr lang="en-US" baseline="0" dirty="0" smtClean="0"/>
          </a:p>
          <a:p>
            <a:pPr marL="0" indent="0">
              <a:buNone/>
            </a:pPr>
            <a:endParaRPr lang="en-US" baseline="0" dirty="0" smtClean="0"/>
          </a:p>
        </p:txBody>
      </p:sp>
    </p:spTree>
    <p:extLst>
      <p:ext uri="{BB962C8B-B14F-4D97-AF65-F5344CB8AC3E}">
        <p14:creationId xmlns:p14="http://schemas.microsoft.com/office/powerpoint/2010/main" val="360306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Justification:</a:t>
            </a:r>
            <a:r>
              <a:rPr lang="en-US" baseline="0" dirty="0" smtClean="0"/>
              <a:t>  declared righteous and freed from all charges in connection with sin.  </a:t>
            </a:r>
            <a:endParaRPr lang="en-US" dirty="0"/>
          </a:p>
        </p:txBody>
      </p:sp>
    </p:spTree>
    <p:extLst>
      <p:ext uri="{BB962C8B-B14F-4D97-AF65-F5344CB8AC3E}">
        <p14:creationId xmlns:p14="http://schemas.microsoft.com/office/powerpoint/2010/main" val="344047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of</a:t>
            </a:r>
            <a:r>
              <a:rPr lang="en-US" baseline="0" dirty="0" smtClean="0"/>
              <a:t> boasting is mostly addressed to the Jews. </a:t>
            </a:r>
          </a:p>
          <a:p>
            <a:endParaRPr lang="en-US" baseline="0" dirty="0" smtClean="0"/>
          </a:p>
          <a:p>
            <a:r>
              <a:rPr lang="en-US" baseline="0" dirty="0" smtClean="0"/>
              <a:t>We have done nothing for our salvation.  We then have no basis for judging or viewing ourselves in any way superior to anyone else.  </a:t>
            </a:r>
          </a:p>
          <a:p>
            <a:endParaRPr lang="en-US" baseline="0" dirty="0" smtClean="0"/>
          </a:p>
          <a:p>
            <a:r>
              <a:rPr lang="en-US" baseline="0" dirty="0" smtClean="0"/>
              <a:t>The value of the law is that it prepares us for Christ.  (Galatians 3:21-26)  </a:t>
            </a:r>
            <a:endParaRPr lang="en-US" dirty="0"/>
          </a:p>
        </p:txBody>
      </p:sp>
    </p:spTree>
    <p:extLst>
      <p:ext uri="{BB962C8B-B14F-4D97-AF65-F5344CB8AC3E}">
        <p14:creationId xmlns:p14="http://schemas.microsoft.com/office/powerpoint/2010/main" val="889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2_Blank">
    <p:spTree>
      <p:nvGrpSpPr>
        <p:cNvPr id="1" name=""/>
        <p:cNvGrpSpPr/>
        <p:nvPr/>
      </p:nvGrpSpPr>
      <p:grpSpPr>
        <a:xfrm>
          <a:off x="0" y="0"/>
          <a:ext cx="0" cy="0"/>
          <a:chOff x="0" y="0"/>
          <a:chExt cx="0" cy="0"/>
        </a:xfrm>
      </p:grpSpPr>
      <p:sp>
        <p:nvSpPr>
          <p:cNvPr id="29" name="Shape 2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30" name="Rom-Sidebar.png"/>
          <p:cNvPicPr/>
          <p:nvPr/>
        </p:nvPicPr>
        <p:blipFill>
          <a:blip r:embed="rId2">
            <a:extLst/>
          </a:blip>
          <a:stretch>
            <a:fillRect/>
          </a:stretch>
        </p:blipFill>
        <p:spPr>
          <a:xfrm>
            <a:off x="-12700" y="70594"/>
            <a:ext cx="1445704" cy="883486"/>
          </a:xfrm>
          <a:prstGeom prst="rect">
            <a:avLst/>
          </a:prstGeom>
          <a:ln w="12700">
            <a:miter lim="400000"/>
          </a:ln>
        </p:spPr>
      </p:pic>
    </p:spTree>
    <p:extLst>
      <p:ext uri="{BB962C8B-B14F-4D97-AF65-F5344CB8AC3E}">
        <p14:creationId xmlns:p14="http://schemas.microsoft.com/office/powerpoint/2010/main" val="2774229446"/>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278597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186273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375051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07912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92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1639081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84890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
        <p:nvSpPr>
          <p:cNvPr id="29" name="Shape 2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30" name="Rom-Sidebar.png"/>
          <p:cNvPicPr/>
          <p:nvPr/>
        </p:nvPicPr>
        <p:blipFill>
          <a:blip r:embed="rId2">
            <a:extLst/>
          </a:blip>
          <a:stretch>
            <a:fillRect/>
          </a:stretch>
        </p:blipFill>
        <p:spPr>
          <a:xfrm>
            <a:off x="-12700" y="70594"/>
            <a:ext cx="1445704" cy="883486"/>
          </a:xfrm>
          <a:prstGeom prst="rect">
            <a:avLst/>
          </a:prstGeom>
          <a:ln w="12700">
            <a:miter lim="400000"/>
          </a:ln>
        </p:spPr>
      </p:pic>
    </p:spTree>
    <p:extLst>
      <p:ext uri="{BB962C8B-B14F-4D97-AF65-F5344CB8AC3E}">
        <p14:creationId xmlns:p14="http://schemas.microsoft.com/office/powerpoint/2010/main" val="2774229446"/>
      </p:ext>
    </p:extLst>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232745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224589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643588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63481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58933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29040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2380445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2668448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03371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88462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b="0"/>
            </a:pPr>
            <a:r>
              <a:rPr sz="5200" b="1"/>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777438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306113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19638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494337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163759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A2016-F071-4845-BFDD-DC967CAE8FBA}" type="datetimeFigureOut">
              <a:rPr lang="en-US" smtClean="0"/>
              <a:t>10/28/14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396543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43792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2510843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803695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244333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b="0"/>
            </a:pPr>
            <a:r>
              <a:rPr sz="5200" b="1"/>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852199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146078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558232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781736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436688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4011103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1329551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74054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497083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59748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b="0"/>
            </a:pPr>
            <a:r>
              <a:rPr sz="5200" b="1"/>
              <a:t>Title Text</a:t>
            </a:r>
          </a:p>
        </p:txBody>
      </p:sp>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915338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8" name="Footer Placeholder 7"/>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9" name="Slide Number Placeholder 8"/>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2618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4" name="Footer Placeholder 3"/>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5" name="Slide Number Placeholder 4"/>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169023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3" name="Footer Placeholder 2"/>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4" name="Slide Number Placeholder 3"/>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574122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668446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937948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092361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10/28/14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542978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94901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128609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b="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778199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1780222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547446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5443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3216808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3362198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479903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131601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423838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pPr>
            <a:r>
              <a:rPr sz="5200" b="1"/>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pPr>
            <a:r>
              <a:rPr sz="5200" b="1"/>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b="0"/>
            </a:pPr>
            <a:r>
              <a:rPr sz="5200" b="1"/>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649" r:id="rId3"/>
    <p:sldLayoutId id="2147483650" r:id="rId4"/>
    <p:sldLayoutId id="2147483651" r:id="rId5"/>
    <p:sldLayoutId id="2147483652"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584200">
        <a:defRPr sz="5200" b="1">
          <a:latin typeface="+mj-lt"/>
          <a:ea typeface="+mj-ea"/>
          <a:cs typeface="+mj-cs"/>
          <a:sym typeface="Garamond"/>
        </a:defRPr>
      </a:lvl1pPr>
      <a:lvl2pPr indent="228600" algn="ctr" defTabSz="584200">
        <a:defRPr sz="5200" b="1">
          <a:latin typeface="+mj-lt"/>
          <a:ea typeface="+mj-ea"/>
          <a:cs typeface="+mj-cs"/>
          <a:sym typeface="Garamond"/>
        </a:defRPr>
      </a:lvl2pPr>
      <a:lvl3pPr indent="457200" algn="ctr" defTabSz="584200">
        <a:defRPr sz="5200" b="1">
          <a:latin typeface="+mj-lt"/>
          <a:ea typeface="+mj-ea"/>
          <a:cs typeface="+mj-cs"/>
          <a:sym typeface="Garamond"/>
        </a:defRPr>
      </a:lvl3pPr>
      <a:lvl4pPr indent="685800" algn="ctr" defTabSz="584200">
        <a:defRPr sz="5200" b="1">
          <a:latin typeface="+mj-lt"/>
          <a:ea typeface="+mj-ea"/>
          <a:cs typeface="+mj-cs"/>
          <a:sym typeface="Garamond"/>
        </a:defRPr>
      </a:lvl4pPr>
      <a:lvl5pPr indent="914400" algn="ctr" defTabSz="584200">
        <a:defRPr sz="5200" b="1">
          <a:latin typeface="+mj-lt"/>
          <a:ea typeface="+mj-ea"/>
          <a:cs typeface="+mj-cs"/>
          <a:sym typeface="Garamond"/>
        </a:defRPr>
      </a:lvl5pPr>
      <a:lvl6pPr indent="1143000" algn="ctr" defTabSz="584200">
        <a:defRPr sz="5200" b="1">
          <a:latin typeface="+mj-lt"/>
          <a:ea typeface="+mj-ea"/>
          <a:cs typeface="+mj-cs"/>
          <a:sym typeface="Garamond"/>
        </a:defRPr>
      </a:lvl6pPr>
      <a:lvl7pPr indent="1371600" algn="ctr" defTabSz="584200">
        <a:defRPr sz="5200" b="1">
          <a:latin typeface="+mj-lt"/>
          <a:ea typeface="+mj-ea"/>
          <a:cs typeface="+mj-cs"/>
          <a:sym typeface="Garamond"/>
        </a:defRPr>
      </a:lvl7pPr>
      <a:lvl8pPr indent="1600200" algn="ctr" defTabSz="584200">
        <a:defRPr sz="5200" b="1">
          <a:latin typeface="+mj-lt"/>
          <a:ea typeface="+mj-ea"/>
          <a:cs typeface="+mj-cs"/>
          <a:sym typeface="Garamond"/>
        </a:defRPr>
      </a:lvl8pPr>
      <a:lvl9pPr indent="1828800" algn="ctr" defTabSz="584200">
        <a:defRPr sz="5200" b="1">
          <a:latin typeface="+mj-lt"/>
          <a:ea typeface="+mj-ea"/>
          <a:cs typeface="+mj-cs"/>
          <a:sym typeface="Garamond"/>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02078097-B46D-BA4A-89D5-EEB17CD358B8}" type="datetimeFigureOut">
              <a:rPr lang="en-US" smtClean="0"/>
              <a:t>10/28/14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49C153CC-B6DF-5C4C-A9D9-DA13334277E5}" type="slidenum">
              <a:rPr lang="en-US" smtClean="0"/>
              <a:t>‹#›</a:t>
            </a:fld>
            <a:endParaRPr lang="en-US" dirty="0"/>
          </a:p>
        </p:txBody>
      </p:sp>
    </p:spTree>
    <p:extLst>
      <p:ext uri="{BB962C8B-B14F-4D97-AF65-F5344CB8AC3E}">
        <p14:creationId xmlns:p14="http://schemas.microsoft.com/office/powerpoint/2010/main" val="35615506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B8CA2016-F071-4845-BFDD-DC967CAE8FBA}" type="datetimeFigureOut">
              <a:rPr lang="en-US" smtClean="0"/>
              <a:t>10/28/14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BF9A9455-0DCF-5F4C-9347-FAA45FAD5624}" type="slidenum">
              <a:rPr lang="en-US" smtClean="0"/>
              <a:t>‹#›</a:t>
            </a:fld>
            <a:endParaRPr lang="en-US" dirty="0"/>
          </a:p>
        </p:txBody>
      </p:sp>
    </p:spTree>
    <p:extLst>
      <p:ext uri="{BB962C8B-B14F-4D97-AF65-F5344CB8AC3E}">
        <p14:creationId xmlns:p14="http://schemas.microsoft.com/office/powerpoint/2010/main" val="39641316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88481976-EE22-F547-8D89-21CDACB0DBD0}" type="datetimeFigureOut">
              <a:rPr lang="en-US" smtClean="0"/>
              <a:t>10/28/14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1206826C-3D9D-8940-905C-42D509797EA5}" type="slidenum">
              <a:rPr lang="en-US" smtClean="0"/>
              <a:t>‹#›</a:t>
            </a:fld>
            <a:endParaRPr lang="en-US" dirty="0"/>
          </a:p>
        </p:txBody>
      </p:sp>
    </p:spTree>
    <p:extLst>
      <p:ext uri="{BB962C8B-B14F-4D97-AF65-F5344CB8AC3E}">
        <p14:creationId xmlns:p14="http://schemas.microsoft.com/office/powerpoint/2010/main" val="23879303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4772" y="0"/>
            <a:ext cx="11703050" cy="105831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69280" y="1516980"/>
            <a:ext cx="11435520" cy="5555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13"/>
          <a:stretch>
            <a:fillRect/>
          </a:stretch>
        </p:blipFill>
        <p:spPr>
          <a:xfrm>
            <a:off x="-42663" y="-12451"/>
            <a:ext cx="1524788" cy="9848538"/>
          </a:xfrm>
          <a:prstGeom prst="rect">
            <a:avLst/>
          </a:prstGeom>
        </p:spPr>
      </p:pic>
      <p:pic>
        <p:nvPicPr>
          <p:cNvPr id="9" name="Picture 8"/>
          <p:cNvPicPr>
            <a:picLocks noChangeAspect="1"/>
          </p:cNvPicPr>
          <p:nvPr userDrawn="1"/>
        </p:nvPicPr>
        <p:blipFill>
          <a:blip r:embed="rId14"/>
          <a:stretch>
            <a:fillRect/>
          </a:stretch>
        </p:blipFill>
        <p:spPr>
          <a:xfrm>
            <a:off x="-42663" y="57503"/>
            <a:ext cx="1447800" cy="876300"/>
          </a:xfrm>
          <a:prstGeom prst="rect">
            <a:avLst/>
          </a:prstGeom>
        </p:spPr>
      </p:pic>
    </p:spTree>
    <p:extLst>
      <p:ext uri="{BB962C8B-B14F-4D97-AF65-F5344CB8AC3E}">
        <p14:creationId xmlns:p14="http://schemas.microsoft.com/office/powerpoint/2010/main" val="393817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C9B3803-5820-0443-86E1-F15B915DB494}" type="datetimeFigureOut">
              <a:rPr lang="en-US" smtClean="0"/>
              <a:t>10/28/14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B12A6D0-C067-954C-8524-C236FE00EC2F}" type="slidenum">
              <a:rPr lang="en-US" smtClean="0"/>
              <a:t>‹#›</a:t>
            </a:fld>
            <a:endParaRPr lang="en-US" dirty="0"/>
          </a:p>
        </p:txBody>
      </p:sp>
    </p:spTree>
    <p:extLst>
      <p:ext uri="{BB962C8B-B14F-4D97-AF65-F5344CB8AC3E}">
        <p14:creationId xmlns:p14="http://schemas.microsoft.com/office/powerpoint/2010/main" val="833976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1A7F9"/>
            </a:gs>
            <a:gs pos="100000">
              <a:srgbClr val="FEF1AE"/>
            </a:gs>
          </a:gsLst>
          <a:lin ang="5400000" scaled="0"/>
        </a:gradFill>
        <a:effectLst/>
      </p:bgPr>
    </p:bg>
    <p:spTree>
      <p:nvGrpSpPr>
        <p:cNvPr id="1" name=""/>
        <p:cNvGrpSpPr/>
        <p:nvPr/>
      </p:nvGrpSpPr>
      <p:grpSpPr>
        <a:xfrm>
          <a:off x="0" y="0"/>
          <a:ext cx="0" cy="0"/>
          <a:chOff x="0" y="0"/>
          <a:chExt cx="0" cy="0"/>
        </a:xfrm>
      </p:grpSpPr>
      <p:pic>
        <p:nvPicPr>
          <p:cNvPr id="34" name="Coliseum_Romans.png"/>
          <p:cNvPicPr/>
          <p:nvPr/>
        </p:nvPicPr>
        <p:blipFill>
          <a:blip r:embed="rId2">
            <a:extLst/>
          </a:blip>
          <a:stretch>
            <a:fillRect/>
          </a:stretch>
        </p:blipFill>
        <p:spPr>
          <a:xfrm>
            <a:off x="0" y="1670694"/>
            <a:ext cx="13004800" cy="7969251"/>
          </a:xfrm>
          <a:prstGeom prst="rect">
            <a:avLst/>
          </a:prstGeom>
          <a:ln w="12700">
            <a:miter lim="400000"/>
          </a:ln>
          <a:effectLst>
            <a:outerShdw blurRad="114300" dist="25400" dir="1733921" rotWithShape="0">
              <a:srgbClr val="000000">
                <a:alpha val="59426"/>
              </a:srgbClr>
            </a:outerShdw>
          </a:effectLst>
        </p:spPr>
      </p:pic>
      <p:sp>
        <p:nvSpPr>
          <p:cNvPr id="35" name="Shape 35"/>
          <p:cNvSpPr/>
          <p:nvPr/>
        </p:nvSpPr>
        <p:spPr>
          <a:xfrm>
            <a:off x="0" y="-438159"/>
            <a:ext cx="13004800" cy="2633391"/>
          </a:xfrm>
          <a:prstGeom prst="rect">
            <a:avLst/>
          </a:prstGeom>
          <a:ln w="12700">
            <a:miter lim="400000"/>
          </a:ln>
          <a:effectLst>
            <a:outerShdw blurRad="114300" dist="25400" dir="1733921" rotWithShape="0">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18000" spc="1440">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18000" spc="1440">
                <a:solidFill>
                  <a:srgbClr val="494237"/>
                </a:solidFill>
              </a:rPr>
              <a:t>ROMANS</a:t>
            </a:r>
          </a:p>
        </p:txBody>
      </p:sp>
      <p:sp>
        <p:nvSpPr>
          <p:cNvPr id="36" name="Shape 36"/>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sz="6500" b="1" spc="194" baseline="1538">
                <a:solidFill>
                  <a:srgbClr val="D2B9AA"/>
                </a:solidFill>
                <a:effectLst>
                  <a:outerShdw blurRad="12700" dist="12700" dir="2100000" rotWithShape="0">
                    <a:srgbClr val="000000"/>
                  </a:outerShdw>
                </a:effectLst>
                <a:latin typeface="Copperplate Gothic Bold"/>
                <a:ea typeface="Copperplate Gothic Bold"/>
                <a:cs typeface="Copperplate Gothic Bold"/>
                <a:sym typeface="Copperplate Gothic Bold"/>
              </a:defRPr>
            </a:lvl1pPr>
          </a:lstStyle>
          <a:p>
            <a:pPr lvl="0">
              <a:defRPr sz="1800" b="0" spc="0" baseline="0">
                <a:solidFill>
                  <a:srgbClr val="000000"/>
                </a:solidFill>
                <a:effectLst/>
              </a:defRPr>
            </a:pPr>
            <a:r>
              <a:rPr sz="6500" b="1" spc="194" baseline="1538">
                <a:solidFill>
                  <a:srgbClr val="D2B9AA"/>
                </a:solidFill>
                <a:effectLst>
                  <a:outerShdw blurRad="12700" dist="12700" dir="2100000" rotWithShape="0">
                    <a:srgbClr val="000000"/>
                  </a:outerShdw>
                </a:effectLst>
              </a:rPr>
              <a:t>Laying a solid foundation</a:t>
            </a:r>
          </a:p>
        </p:txBody>
      </p:sp>
      <p:sp>
        <p:nvSpPr>
          <p:cNvPr id="37" name="Shape 37"/>
          <p:cNvSpPr/>
          <p:nvPr/>
        </p:nvSpPr>
        <p:spPr>
          <a:xfrm>
            <a:off x="4730756" y="3940550"/>
            <a:ext cx="4088047" cy="1231106"/>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6400" spc="512">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4000" spc="512" dirty="0" smtClean="0">
                <a:solidFill>
                  <a:srgbClr val="494237"/>
                </a:solidFill>
              </a:rPr>
              <a:t>Romans 3:21-26</a:t>
            </a:r>
            <a:endParaRPr sz="4000" spc="512" dirty="0">
              <a:solidFill>
                <a:srgbClr val="494237"/>
              </a:solidFill>
            </a:endParaRPr>
          </a:p>
        </p:txBody>
      </p:sp>
      <p:sp>
        <p:nvSpPr>
          <p:cNvPr id="38" name="Shape 38"/>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sz="3400" spc="101" baseline="2941">
                <a:solidFill>
                  <a:srgbClr val="D2B9AA"/>
                </a:solidFill>
                <a:effectLst>
                  <a:outerShdw blurRad="12700" dist="12700" dir="2100000" rotWithShape="0">
                    <a:srgbClr val="000000"/>
                  </a:outerShdw>
                </a:effectLst>
                <a:latin typeface="Times New Roman Bold"/>
                <a:ea typeface="Times New Roman Bold"/>
                <a:cs typeface="Times New Roman Bold"/>
                <a:sym typeface="Times New Roman Bold"/>
              </a:defRPr>
            </a:lvl1pPr>
          </a:lstStyle>
          <a:p>
            <a:pPr lvl="0">
              <a:defRPr sz="1800" spc="0" baseline="0">
                <a:solidFill>
                  <a:srgbClr val="000000"/>
                </a:solidFill>
                <a:effectLst/>
              </a:defRPr>
            </a:pPr>
            <a:r>
              <a:rPr lang="en-US" sz="3400" spc="101" baseline="2941" dirty="0" smtClean="0">
                <a:solidFill>
                  <a:srgbClr val="D2B9AA"/>
                </a:solidFill>
                <a:effectLst>
                  <a:outerShdw blurRad="12700" dist="12700" dir="2100000" rotWithShape="0">
                    <a:srgbClr val="000000"/>
                  </a:outerShdw>
                </a:effectLst>
              </a:rPr>
              <a:t>Calvin Chiang</a:t>
            </a:r>
            <a:endParaRPr sz="3400" spc="101" baseline="2941" dirty="0">
              <a:solidFill>
                <a:srgbClr val="D2B9AA"/>
              </a:solidFill>
              <a:effectLst>
                <a:outerShdw blurRad="12700" dist="12700" dir="2100000" rotWithShape="0">
                  <a:srgbClr val="000000"/>
                </a:outerShdw>
              </a:effectLst>
            </a:endParaRPr>
          </a:p>
        </p:txBody>
      </p:sp>
      <p:sp>
        <p:nvSpPr>
          <p:cNvPr id="39" name="Shape 39"/>
          <p:cNvSpPr/>
          <p:nvPr/>
        </p:nvSpPr>
        <p:spPr>
          <a:xfrm>
            <a:off x="3533392" y="2021107"/>
            <a:ext cx="7670042" cy="1661994"/>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6200" spc="496">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5400" b="1" i="1" dirty="0" smtClean="0">
                <a:solidFill>
                  <a:schemeClr val="accent3">
                    <a:lumMod val="50000"/>
                  </a:schemeClr>
                </a:solidFill>
              </a:rPr>
              <a:t>God’s Righteousness Revealed</a:t>
            </a:r>
            <a:endParaRPr sz="5400" b="1" i="1" spc="496"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1062" y="532669"/>
            <a:ext cx="5606058" cy="71814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4000" b="1" dirty="0" smtClean="0">
                <a:solidFill>
                  <a:srgbClr val="000000"/>
                </a:solidFill>
                <a:latin typeface="Garamond"/>
                <a:cs typeface="Garamond"/>
              </a:rPr>
              <a:t>Previously on Romans….</a:t>
            </a:r>
            <a:endParaRPr kumimoji="0" lang="en-US" sz="4000" b="1" u="none" strike="noStrike" cap="none" spc="0" normalizeH="0" baseline="0" dirty="0">
              <a:ln>
                <a:noFill/>
              </a:ln>
              <a:solidFill>
                <a:srgbClr val="000000"/>
              </a:solidFill>
              <a:effectLst/>
              <a:uFillTx/>
              <a:latin typeface="Garamond"/>
              <a:cs typeface="Garamond"/>
              <a:sym typeface="Helvetica Light"/>
            </a:endParaRPr>
          </a:p>
        </p:txBody>
      </p:sp>
      <p:sp>
        <p:nvSpPr>
          <p:cNvPr id="3" name="Title 2"/>
          <p:cNvSpPr>
            <a:spLocks noGrp="1"/>
          </p:cNvSpPr>
          <p:nvPr>
            <p:ph type="title"/>
          </p:nvPr>
        </p:nvSpPr>
        <p:spPr>
          <a:xfrm>
            <a:off x="1569280" y="-529157"/>
            <a:ext cx="11703050" cy="1058313"/>
          </a:xfrm>
        </p:spPr>
        <p:txBody>
          <a:bodyPr/>
          <a:lstStyle/>
          <a:p>
            <a:endParaRPr lang="en-US" dirty="0"/>
          </a:p>
        </p:txBody>
      </p:sp>
      <p:sp>
        <p:nvSpPr>
          <p:cNvPr id="4" name="Content Placeholder 3"/>
          <p:cNvSpPr>
            <a:spLocks noGrp="1"/>
          </p:cNvSpPr>
          <p:nvPr>
            <p:ph idx="1"/>
          </p:nvPr>
        </p:nvSpPr>
        <p:spPr/>
        <p:txBody>
          <a:bodyPr>
            <a:normAutofit/>
          </a:bodyPr>
          <a:lstStyle/>
          <a:p>
            <a:pPr>
              <a:buSzPct val="125000"/>
              <a:buFont typeface="Wingdings" charset="2"/>
              <a:buChar char="q"/>
            </a:pPr>
            <a:r>
              <a:rPr lang="en-US" dirty="0" smtClean="0"/>
              <a:t>From Roman 1:18-3:20, we have been looking at the issue of human sin and responsibility.  These verses paint a very dark picture between God and His created beings.  </a:t>
            </a:r>
          </a:p>
          <a:p>
            <a:pPr marL="0" indent="0">
              <a:buSzPct val="125000"/>
              <a:buNone/>
            </a:pPr>
            <a:endParaRPr lang="en-US" dirty="0"/>
          </a:p>
          <a:p>
            <a:pPr>
              <a:buSzPct val="125000"/>
              <a:buFont typeface="Wingdings" charset="2"/>
              <a:buChar char="q"/>
            </a:pPr>
            <a:r>
              <a:rPr lang="en-US" dirty="0" smtClean="0"/>
              <a:t>Finally today’s verses bring about sunshine and hope for that darkness.  The full light will come in Chapters 6-8, but the light will start to come through today.  </a:t>
            </a:r>
            <a:endParaRPr lang="en-US" dirty="0"/>
          </a:p>
          <a:p>
            <a:endParaRPr lang="en-US" dirty="0"/>
          </a:p>
        </p:txBody>
      </p:sp>
    </p:spTree>
    <p:extLst>
      <p:ext uri="{BB962C8B-B14F-4D97-AF65-F5344CB8AC3E}">
        <p14:creationId xmlns:p14="http://schemas.microsoft.com/office/powerpoint/2010/main" val="3271779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772" y="0"/>
            <a:ext cx="11703050" cy="1058313"/>
          </a:xfrm>
        </p:spPr>
        <p:txBody>
          <a:bodyPr>
            <a:normAutofit/>
          </a:bodyPr>
          <a:lstStyle/>
          <a:p>
            <a:r>
              <a:rPr lang="en-US" b="1" dirty="0" smtClean="0">
                <a:latin typeface="Garamond"/>
                <a:cs typeface="Garamond"/>
              </a:rPr>
              <a:t>The Righteousness of God (Romans 3:21-26) </a:t>
            </a:r>
            <a:endParaRPr lang="en-US" b="1" dirty="0">
              <a:latin typeface="Garamond"/>
              <a:cs typeface="Garamond"/>
            </a:endParaRPr>
          </a:p>
        </p:txBody>
      </p:sp>
      <p:sp>
        <p:nvSpPr>
          <p:cNvPr id="3" name="Content Placeholder 2"/>
          <p:cNvSpPr>
            <a:spLocks noGrp="1"/>
          </p:cNvSpPr>
          <p:nvPr>
            <p:ph idx="1"/>
          </p:nvPr>
        </p:nvSpPr>
        <p:spPr>
          <a:xfrm>
            <a:off x="1569280" y="6058502"/>
            <a:ext cx="11435520" cy="3491898"/>
          </a:xfrm>
        </p:spPr>
        <p:txBody>
          <a:bodyPr>
            <a:normAutofit fontScale="92500" lnSpcReduction="10000"/>
          </a:bodyPr>
          <a:lstStyle/>
          <a:p>
            <a:r>
              <a:rPr lang="en-US" sz="2800" dirty="0" smtClean="0"/>
              <a:t>Because of our sins, God wants to offer us a solution.</a:t>
            </a:r>
          </a:p>
          <a:p>
            <a:endParaRPr lang="en-US" sz="2800" dirty="0" smtClean="0"/>
          </a:p>
          <a:p>
            <a:r>
              <a:rPr lang="en-US" sz="2800" dirty="0" smtClean="0"/>
              <a:t>The way God freely and graciously justifies any sinner, is not by the works of the Law, but by faith in Christ’s atoning sacrifice-a sacrifice which demonstrates God’s justice in dealing with sin.  </a:t>
            </a:r>
          </a:p>
          <a:p>
            <a:endParaRPr lang="en-US" sz="2800" dirty="0"/>
          </a:p>
          <a:p>
            <a:r>
              <a:rPr lang="en-US" sz="2800" dirty="0" smtClean="0">
                <a:solidFill>
                  <a:srgbClr val="FF0000"/>
                </a:solidFill>
              </a:rPr>
              <a:t>***Righteousness of God:  refers to the status of those who have been declared righteous by God through no merit of their own.  </a:t>
            </a:r>
            <a:endParaRPr lang="en-US" sz="2800" dirty="0">
              <a:solidFill>
                <a:srgbClr val="FF0000"/>
              </a:solidFill>
            </a:endParaRPr>
          </a:p>
        </p:txBody>
      </p:sp>
      <p:sp>
        <p:nvSpPr>
          <p:cNvPr id="4" name="TextBox 3"/>
          <p:cNvSpPr txBox="1"/>
          <p:nvPr/>
        </p:nvSpPr>
        <p:spPr>
          <a:xfrm>
            <a:off x="1569280" y="1049826"/>
            <a:ext cx="11165840" cy="483209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21 But now apart from the Law </a:t>
            </a:r>
            <a:r>
              <a:rPr lang="en-US" sz="2800" b="1" i="1" dirty="0"/>
              <a:t>the</a:t>
            </a:r>
            <a:r>
              <a:rPr lang="en-US" sz="2800" b="1" dirty="0"/>
              <a:t> righteousness of God has been manifested, being witnessed by the Law and the Prophets, 22 even </a:t>
            </a:r>
            <a:r>
              <a:rPr lang="en-US" sz="2800" b="1" i="1" dirty="0"/>
              <a:t>the</a:t>
            </a:r>
            <a:r>
              <a:rPr lang="en-US" sz="2800" b="1" dirty="0"/>
              <a:t> righteousness of God through faith in Jesus Christ for all those who believe; for there is no distinction; 23 </a:t>
            </a:r>
            <a:r>
              <a:rPr lang="en-US" sz="2800" b="1" dirty="0">
                <a:solidFill>
                  <a:srgbClr val="FF0000"/>
                </a:solidFill>
              </a:rPr>
              <a:t>for all have sinned and fall short of the glory of God</a:t>
            </a:r>
            <a:r>
              <a:rPr lang="en-US" sz="2800" b="1" dirty="0"/>
              <a:t>, 24 being justified as a gift by His grace through the redemption which is in Christ Jesus; 25 whom God displayed publicly as a propitiation in His blood through faith. </a:t>
            </a:r>
            <a:r>
              <a:rPr lang="en-US" sz="2800" b="1" i="1" dirty="0"/>
              <a:t>This was</a:t>
            </a:r>
            <a:r>
              <a:rPr lang="en-US" sz="2800" b="1" dirty="0"/>
              <a:t> to demonstrate His righteousness, because in the forbearance of God He passed over the sins previously committed; 26 for the demonstration, </a:t>
            </a:r>
            <a:r>
              <a:rPr lang="en-US" sz="2800" b="1" i="1" dirty="0"/>
              <a:t>I say</a:t>
            </a:r>
            <a:r>
              <a:rPr lang="en-US" sz="2800" b="1" dirty="0"/>
              <a:t>, of His righteousness at the present time, so that He would be just and the justifier of the one who has faith in Jesus.</a:t>
            </a:r>
            <a:endParaRPr lang="en-US" sz="2800" dirty="0"/>
          </a:p>
        </p:txBody>
      </p:sp>
    </p:spTree>
    <p:extLst>
      <p:ext uri="{BB962C8B-B14F-4D97-AF65-F5344CB8AC3E}">
        <p14:creationId xmlns:p14="http://schemas.microsoft.com/office/powerpoint/2010/main" val="1305789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Garamond"/>
                <a:cs typeface="Garamond"/>
              </a:rPr>
              <a:t>God Made His Righteousness Available: Through Christ</a:t>
            </a:r>
            <a:endParaRPr lang="en-US" sz="3600" b="1" dirty="0">
              <a:latin typeface="Garamond"/>
              <a:cs typeface="Garamond"/>
            </a:endParaRPr>
          </a:p>
        </p:txBody>
      </p:sp>
      <p:sp>
        <p:nvSpPr>
          <p:cNvPr id="3" name="Content Placeholder 2"/>
          <p:cNvSpPr>
            <a:spLocks noGrp="1"/>
          </p:cNvSpPr>
          <p:nvPr>
            <p:ph idx="1"/>
          </p:nvPr>
        </p:nvSpPr>
        <p:spPr>
          <a:xfrm>
            <a:off x="1569280" y="1061453"/>
            <a:ext cx="11293280" cy="5555041"/>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t>Paul further explains what he means by the “righteousness of God”</a:t>
            </a:r>
          </a:p>
          <a:p>
            <a:pPr lvl="1"/>
            <a:r>
              <a:rPr lang="en-US" dirty="0" smtClean="0"/>
              <a:t>It comes through faith, not works (v. 22)</a:t>
            </a:r>
          </a:p>
          <a:p>
            <a:pPr lvl="1"/>
            <a:r>
              <a:rPr lang="en-US" dirty="0" smtClean="0"/>
              <a:t>Available not only to Jews only but to all who believe (v. 23).  </a:t>
            </a:r>
          </a:p>
          <a:p>
            <a:pPr lvl="1"/>
            <a:r>
              <a:rPr lang="en-US" dirty="0" smtClean="0"/>
              <a:t>From the most vial idolater and sexually perverse (1:18-32) to the Jew who claim to be living according to the law of God (2:1-3), there is no distinction since all are sinners and have fallen short of God’s moral and spiritual perfection.  </a:t>
            </a:r>
          </a:p>
          <a:p>
            <a:pPr lvl="1"/>
            <a:endParaRPr lang="en-US" dirty="0"/>
          </a:p>
          <a:p>
            <a:r>
              <a:rPr lang="en-US" dirty="0" smtClean="0"/>
              <a:t>By Grace:  All men are justified freely through the redemption that is in Christ Jesus.  (v. 24)</a:t>
            </a:r>
            <a:endParaRPr lang="en-US" dirty="0"/>
          </a:p>
        </p:txBody>
      </p:sp>
      <p:sp>
        <p:nvSpPr>
          <p:cNvPr id="6" name="TextBox 5"/>
          <p:cNvSpPr txBox="1"/>
          <p:nvPr/>
        </p:nvSpPr>
        <p:spPr>
          <a:xfrm>
            <a:off x="1569280" y="6827856"/>
            <a:ext cx="579672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t>Justified Freely:  declared righteous and freed from all charges in connection with sin </a:t>
            </a:r>
            <a:endParaRPr lang="en-US" sz="2800" dirty="0"/>
          </a:p>
        </p:txBody>
      </p:sp>
      <p:sp>
        <p:nvSpPr>
          <p:cNvPr id="7" name="TextBox 6"/>
          <p:cNvSpPr txBox="1"/>
          <p:nvPr/>
        </p:nvSpPr>
        <p:spPr>
          <a:xfrm>
            <a:off x="7687057" y="6851747"/>
            <a:ext cx="4535423" cy="224676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t>Redemption:  “to buy back”; the idea of Christ’s death –sinners are purchased for God from the enslaving power of sin.  </a:t>
            </a:r>
            <a:endParaRPr lang="en-US" sz="2800" dirty="0"/>
          </a:p>
        </p:txBody>
      </p:sp>
      <p:sp>
        <p:nvSpPr>
          <p:cNvPr id="8" name="TextBox 7"/>
          <p:cNvSpPr txBox="1"/>
          <p:nvPr/>
        </p:nvSpPr>
        <p:spPr>
          <a:xfrm rot="20855039">
            <a:off x="2345374" y="8576260"/>
            <a:ext cx="5009726" cy="646331"/>
          </a:xfrm>
          <a:prstGeom prst="rect">
            <a:avLst/>
          </a:prstGeom>
          <a:noFill/>
        </p:spPr>
        <p:txBody>
          <a:bodyPr wrap="square" rtlCol="0">
            <a:spAutoFit/>
          </a:bodyPr>
          <a:lstStyle/>
          <a:p>
            <a:r>
              <a:rPr lang="en-US" dirty="0" smtClean="0">
                <a:solidFill>
                  <a:srgbClr val="FF0000"/>
                </a:solidFill>
              </a:rPr>
              <a:t>God’s Love for Us</a:t>
            </a:r>
            <a:endParaRPr lang="en-US" dirty="0">
              <a:solidFill>
                <a:srgbClr val="FF0000"/>
              </a:solidFill>
            </a:endParaRPr>
          </a:p>
        </p:txBody>
      </p:sp>
    </p:spTree>
    <p:extLst>
      <p:ext uri="{BB962C8B-B14F-4D97-AF65-F5344CB8AC3E}">
        <p14:creationId xmlns:p14="http://schemas.microsoft.com/office/powerpoint/2010/main" val="2273042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280" y="71120"/>
            <a:ext cx="11154410" cy="1058313"/>
          </a:xfrm>
        </p:spPr>
        <p:txBody>
          <a:bodyPr>
            <a:noAutofit/>
          </a:bodyPr>
          <a:lstStyle/>
          <a:p>
            <a:r>
              <a:rPr lang="en-US" sz="4000" b="1" dirty="0" smtClean="0">
                <a:latin typeface="Garamond"/>
                <a:cs typeface="Garamond"/>
              </a:rPr>
              <a:t>God Made This His Righteousness Available:  Without Compromising His Justice (3:25-26)</a:t>
            </a:r>
            <a:endParaRPr lang="en-US" sz="4000" b="1" dirty="0">
              <a:latin typeface="Garamond"/>
              <a:cs typeface="Garamond"/>
            </a:endParaRPr>
          </a:p>
        </p:txBody>
      </p:sp>
      <p:sp>
        <p:nvSpPr>
          <p:cNvPr id="3" name="Content Placeholder 2"/>
          <p:cNvSpPr>
            <a:spLocks noGrp="1"/>
          </p:cNvSpPr>
          <p:nvPr>
            <p:ph idx="1"/>
          </p:nvPr>
        </p:nvSpPr>
        <p:spPr>
          <a:xfrm>
            <a:off x="1569280" y="1544320"/>
            <a:ext cx="11293280" cy="5476901"/>
          </a:xfrm>
        </p:spPr>
        <p:style>
          <a:lnRef idx="1">
            <a:schemeClr val="accent6"/>
          </a:lnRef>
          <a:fillRef idx="2">
            <a:schemeClr val="accent6"/>
          </a:fillRef>
          <a:effectRef idx="1">
            <a:schemeClr val="accent6"/>
          </a:effectRef>
          <a:fontRef idx="minor">
            <a:schemeClr val="dk1"/>
          </a:fontRef>
        </p:style>
        <p:txBody>
          <a:bodyPr/>
          <a:lstStyle/>
          <a:p>
            <a:r>
              <a:rPr lang="en-US" dirty="0" smtClean="0"/>
              <a:t>Christ satisfies God’s wrath against Sin (v.25)</a:t>
            </a:r>
          </a:p>
          <a:p>
            <a:pPr lvl="1"/>
            <a:r>
              <a:rPr lang="en-US" dirty="0" smtClean="0"/>
              <a:t>The public event of Christ’s death shows the faithfulness of Christ and how God deals with sins committed beforehand. (v. 25)</a:t>
            </a:r>
          </a:p>
          <a:p>
            <a:pPr marL="457200" lvl="1" indent="0">
              <a:buNone/>
            </a:pPr>
            <a:endParaRPr lang="en-US" dirty="0" smtClean="0"/>
          </a:p>
          <a:p>
            <a:r>
              <a:rPr lang="en-US" dirty="0" smtClean="0"/>
              <a:t>God’s justice and justification (action of declaring or making righteous in the sight of God) is satisfied (v. 26)</a:t>
            </a:r>
          </a:p>
          <a:p>
            <a:pPr lvl="1"/>
            <a:r>
              <a:rPr lang="en-US" dirty="0" smtClean="0"/>
              <a:t>Through redemption (Christ’s blood = purchase price)</a:t>
            </a:r>
          </a:p>
          <a:p>
            <a:pPr lvl="1"/>
            <a:r>
              <a:rPr lang="en-US" dirty="0" smtClean="0"/>
              <a:t>Through propitiation (Himself as sacrifice to appease God’s wrath)</a:t>
            </a:r>
          </a:p>
          <a:p>
            <a:pPr lvl="2"/>
            <a:r>
              <a:rPr lang="en-US" dirty="0" smtClean="0"/>
              <a:t>In the OT, it was the blood of a perfect lamb sprinkled in the Holy of Holies</a:t>
            </a:r>
          </a:p>
          <a:p>
            <a:pPr marL="457200" lvl="1" indent="0">
              <a:buNone/>
            </a:pPr>
            <a:endParaRPr lang="en-US" dirty="0"/>
          </a:p>
        </p:txBody>
      </p:sp>
      <p:sp>
        <p:nvSpPr>
          <p:cNvPr id="5" name="TextBox 4"/>
          <p:cNvSpPr txBox="1"/>
          <p:nvPr/>
        </p:nvSpPr>
        <p:spPr>
          <a:xfrm rot="20942757">
            <a:off x="2769533" y="7764340"/>
            <a:ext cx="3886594" cy="646331"/>
          </a:xfrm>
          <a:prstGeom prst="rect">
            <a:avLst/>
          </a:prstGeom>
          <a:noFill/>
        </p:spPr>
        <p:txBody>
          <a:bodyPr wrap="square" rtlCol="0">
            <a:spAutoFit/>
          </a:bodyPr>
          <a:lstStyle/>
          <a:p>
            <a:r>
              <a:rPr lang="en-US" dirty="0" smtClean="0">
                <a:solidFill>
                  <a:srgbClr val="FF0000"/>
                </a:solidFill>
              </a:rPr>
              <a:t>God’s Justice</a:t>
            </a:r>
            <a:endParaRPr lang="en-US" dirty="0">
              <a:solidFill>
                <a:srgbClr val="FF0000"/>
              </a:solidFill>
            </a:endParaRPr>
          </a:p>
        </p:txBody>
      </p:sp>
    </p:spTree>
    <p:extLst>
      <p:ext uri="{BB962C8B-B14F-4D97-AF65-F5344CB8AC3E}">
        <p14:creationId xmlns:p14="http://schemas.microsoft.com/office/powerpoint/2010/main" val="3921242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69280" y="1516980"/>
            <a:ext cx="11303440" cy="5555041"/>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en-US" sz="3600" dirty="0" smtClean="0"/>
              <a:t>To Sum Up God’s Plan of Making Man Righteous:</a:t>
            </a:r>
          </a:p>
          <a:p>
            <a:pPr marL="0" indent="0">
              <a:buNone/>
            </a:pPr>
            <a:endParaRPr lang="en-US" sz="3600" dirty="0" smtClean="0"/>
          </a:p>
          <a:p>
            <a:pPr marL="1200150" lvl="1" indent="-742950">
              <a:buFont typeface="+mj-lt"/>
              <a:buAutoNum type="arabicParenR"/>
            </a:pPr>
            <a:r>
              <a:rPr lang="en-US" sz="3600" dirty="0" smtClean="0"/>
              <a:t>All have sinned</a:t>
            </a:r>
          </a:p>
          <a:p>
            <a:pPr marL="457200" lvl="1" indent="0">
              <a:buNone/>
            </a:pPr>
            <a:endParaRPr lang="en-US" sz="3600" dirty="0" smtClean="0"/>
          </a:p>
          <a:p>
            <a:pPr marL="1200150" lvl="1" indent="-742950">
              <a:buFont typeface="+mj-lt"/>
              <a:buAutoNum type="arabicParenR"/>
            </a:pPr>
            <a:r>
              <a:rPr lang="en-US" sz="3600" dirty="0" smtClean="0"/>
              <a:t>Justification </a:t>
            </a:r>
          </a:p>
          <a:p>
            <a:pPr marL="1200150" lvl="1" indent="-742950">
              <a:buFont typeface="+mj-lt"/>
              <a:buAutoNum type="arabicParenR"/>
            </a:pPr>
            <a:endParaRPr lang="en-US" sz="3600" dirty="0" smtClean="0"/>
          </a:p>
          <a:p>
            <a:pPr marL="1200150" lvl="1" indent="-742950">
              <a:buFont typeface="+mj-lt"/>
              <a:buAutoNum type="arabicParenR"/>
            </a:pPr>
            <a:r>
              <a:rPr lang="en-US" sz="3600" dirty="0" smtClean="0"/>
              <a:t>Faith in Jesus</a:t>
            </a:r>
          </a:p>
          <a:p>
            <a:pPr marL="1200150" lvl="1" indent="-742950">
              <a:buFont typeface="+mj-lt"/>
              <a:buAutoNum type="arabicParenR"/>
            </a:pPr>
            <a:endParaRPr lang="en-US" sz="3600" dirty="0" smtClean="0"/>
          </a:p>
          <a:p>
            <a:pPr marL="1200150" lvl="1" indent="-742950">
              <a:buFont typeface="+mj-lt"/>
              <a:buAutoNum type="arabicParenR"/>
            </a:pPr>
            <a:r>
              <a:rPr lang="en-US" sz="3600" dirty="0" smtClean="0"/>
              <a:t>Standing Son-ship (Sanctification: the process of acquiring sanctity:  being made or becoming holy)</a:t>
            </a:r>
            <a:endParaRPr lang="en-US" sz="3600" dirty="0"/>
          </a:p>
        </p:txBody>
      </p:sp>
    </p:spTree>
    <p:extLst>
      <p:ext uri="{BB962C8B-B14F-4D97-AF65-F5344CB8AC3E}">
        <p14:creationId xmlns:p14="http://schemas.microsoft.com/office/powerpoint/2010/main" val="329503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Garamond"/>
                <a:cs typeface="Garamond"/>
              </a:rPr>
              <a:t>Man’s Boasting Eliminated (Romans 3:27-31)</a:t>
            </a:r>
            <a:endParaRPr lang="en-US" sz="4000" b="1" dirty="0">
              <a:latin typeface="Garamond"/>
              <a:cs typeface="Garamond"/>
            </a:endParaRPr>
          </a:p>
        </p:txBody>
      </p:sp>
      <p:sp>
        <p:nvSpPr>
          <p:cNvPr id="3" name="Content Placeholder 2"/>
          <p:cNvSpPr>
            <a:spLocks noGrp="1"/>
          </p:cNvSpPr>
          <p:nvPr>
            <p:ph idx="1"/>
          </p:nvPr>
        </p:nvSpPr>
        <p:spPr>
          <a:xfrm>
            <a:off x="1444772" y="4758020"/>
            <a:ext cx="11435520" cy="5555041"/>
          </a:xfrm>
        </p:spPr>
        <p:txBody>
          <a:bodyPr/>
          <a:lstStyle/>
          <a:p>
            <a:r>
              <a:rPr lang="en-US" dirty="0" smtClean="0"/>
              <a:t>Boasting is not included in salvation because salvation from beginning to end is a work of God on behalf of sinful, lawless people.  (v. 27-28)</a:t>
            </a:r>
          </a:p>
          <a:p>
            <a:endParaRPr lang="en-US" dirty="0"/>
          </a:p>
          <a:p>
            <a:r>
              <a:rPr lang="en-US" dirty="0" smtClean="0"/>
              <a:t>Paul repeats that a person is declared righteous by faith apart from works of the law.  (v. 29-30)</a:t>
            </a:r>
          </a:p>
          <a:p>
            <a:endParaRPr lang="en-US" dirty="0" smtClean="0"/>
          </a:p>
          <a:p>
            <a:r>
              <a:rPr lang="en-US" dirty="0" smtClean="0"/>
              <a:t>The Law:  Faith upholds the law (v. 31)</a:t>
            </a:r>
            <a:endParaRPr lang="en-US" dirty="0"/>
          </a:p>
        </p:txBody>
      </p:sp>
      <p:sp>
        <p:nvSpPr>
          <p:cNvPr id="6" name="Rectangle 5"/>
          <p:cNvSpPr/>
          <p:nvPr/>
        </p:nvSpPr>
        <p:spPr>
          <a:xfrm>
            <a:off x="1767840" y="1080306"/>
            <a:ext cx="10952480" cy="310854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t>27 Where then is boasting? It is excluded. By what kind of law?  Of works?  No, but by a law of faith. 28 For we maintain that a man is justified by faith apart from works of the Law. 29 Or is God </a:t>
            </a:r>
            <a:r>
              <a:rPr lang="en-US" sz="2800" b="1" i="1" dirty="0"/>
              <a:t>the God</a:t>
            </a:r>
            <a:r>
              <a:rPr lang="en-US" sz="2800" b="1" dirty="0"/>
              <a:t> of Jews only? Is He not </a:t>
            </a:r>
            <a:r>
              <a:rPr lang="en-US" sz="2800" b="1" i="1" dirty="0"/>
              <a:t>the God</a:t>
            </a:r>
            <a:r>
              <a:rPr lang="en-US" sz="2800" b="1" dirty="0"/>
              <a:t> of Gentiles also? Yes, of Gentiles also, 30 since indeed God who will justify the circumcised by faith and the uncircumcised through faith is one. 31 Do we then nullify the Law through faith? May it never be! On the contrary, we establish the Law.</a:t>
            </a:r>
            <a:endParaRPr lang="en-US" sz="2800" dirty="0"/>
          </a:p>
        </p:txBody>
      </p:sp>
    </p:spTree>
    <p:extLst>
      <p:ext uri="{BB962C8B-B14F-4D97-AF65-F5344CB8AC3E}">
        <p14:creationId xmlns:p14="http://schemas.microsoft.com/office/powerpoint/2010/main" val="287113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569280" y="1232501"/>
            <a:ext cx="11333920" cy="3877980"/>
          </a:xfrm>
        </p:spPr>
        <p:style>
          <a:lnRef idx="1">
            <a:schemeClr val="accent6"/>
          </a:lnRef>
          <a:fillRef idx="2">
            <a:schemeClr val="accent6"/>
          </a:fillRef>
          <a:effectRef idx="1">
            <a:schemeClr val="accent6"/>
          </a:effectRef>
          <a:fontRef idx="minor">
            <a:schemeClr val="dk1"/>
          </a:fontRef>
        </p:style>
        <p:txBody>
          <a:bodyPr>
            <a:normAutofit fontScale="92500"/>
          </a:bodyPr>
          <a:lstStyle/>
          <a:p>
            <a:pPr marL="0" indent="0">
              <a:buNone/>
            </a:pPr>
            <a:r>
              <a:rPr lang="en-US" dirty="0" smtClean="0"/>
              <a:t>God has His own unique way of making us acceptable in His sight</a:t>
            </a:r>
          </a:p>
          <a:p>
            <a:endParaRPr lang="en-US" dirty="0" smtClean="0"/>
          </a:p>
          <a:p>
            <a:pPr marL="914400" lvl="1" indent="-514350">
              <a:buFont typeface="+mj-lt"/>
              <a:buAutoNum type="arabicPeriod"/>
            </a:pPr>
            <a:r>
              <a:rPr lang="en-US" sz="3200" dirty="0" smtClean="0"/>
              <a:t>God deals with our sin without condoning it or ignoring it.</a:t>
            </a:r>
          </a:p>
          <a:p>
            <a:pPr marL="400050" lvl="1" indent="0">
              <a:buNone/>
            </a:pPr>
            <a:endParaRPr lang="en-US" sz="3200" dirty="0" smtClean="0"/>
          </a:p>
          <a:p>
            <a:pPr marL="914400" lvl="1" indent="-514350">
              <a:buFont typeface="+mj-lt"/>
              <a:buAutoNum type="arabicPeriod"/>
            </a:pPr>
            <a:r>
              <a:rPr lang="en-US" sz="3200" dirty="0" smtClean="0"/>
              <a:t>God must wipe away our sin so that we suffer no judgment.  </a:t>
            </a:r>
          </a:p>
          <a:p>
            <a:pPr marL="400050" lvl="1" indent="0">
              <a:buNone/>
            </a:pPr>
            <a:endParaRPr lang="en-US" sz="3200" dirty="0" smtClean="0"/>
          </a:p>
          <a:p>
            <a:pPr marL="914400" lvl="1" indent="-514350">
              <a:buFont typeface="+mj-lt"/>
              <a:buAutoNum type="arabicPeriod"/>
            </a:pPr>
            <a:r>
              <a:rPr lang="en-US" sz="3200" dirty="0" smtClean="0"/>
              <a:t>God declares us righteous so that we can be acceptable to Him.</a:t>
            </a:r>
          </a:p>
        </p:txBody>
      </p:sp>
    </p:spTree>
    <p:extLst>
      <p:ext uri="{BB962C8B-B14F-4D97-AF65-F5344CB8AC3E}">
        <p14:creationId xmlns:p14="http://schemas.microsoft.com/office/powerpoint/2010/main" val="3014310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Discussion Questions</a:t>
            </a:r>
            <a:endParaRPr lang="en-US" b="1" dirty="0">
              <a:latin typeface="Garamond"/>
              <a:cs typeface="Garamond"/>
            </a:endParaRPr>
          </a:p>
        </p:txBody>
      </p:sp>
      <p:sp>
        <p:nvSpPr>
          <p:cNvPr id="3" name="Content Placeholder 2"/>
          <p:cNvSpPr>
            <a:spLocks noGrp="1"/>
          </p:cNvSpPr>
          <p:nvPr>
            <p:ph idx="1"/>
          </p:nvPr>
        </p:nvSpPr>
        <p:spPr>
          <a:xfrm>
            <a:off x="1576852" y="1252821"/>
            <a:ext cx="11326348" cy="545278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514350" lvl="0" indent="-514350">
              <a:buAutoNum type="arabicPeriod"/>
            </a:pPr>
            <a:r>
              <a:rPr lang="en-US" dirty="0" smtClean="0"/>
              <a:t>Let's </a:t>
            </a:r>
            <a:r>
              <a:rPr lang="en-US" dirty="0"/>
              <a:t>pretend that you are a judge and someone you love is on trial.  Would you be more tempted to compromise your justice or your love?  How can God be both just and gracious at the same time?  </a:t>
            </a:r>
            <a:endParaRPr lang="en-US" dirty="0" smtClean="0"/>
          </a:p>
          <a:p>
            <a:pPr marL="0" lvl="0" indent="0">
              <a:buNone/>
            </a:pPr>
            <a:endParaRPr lang="en-US" dirty="0" smtClean="0"/>
          </a:p>
          <a:p>
            <a:pPr marL="514350" lvl="0" indent="-514350">
              <a:buAutoNum type="arabicPeriod"/>
            </a:pPr>
            <a:r>
              <a:rPr lang="en-US" dirty="0" smtClean="0"/>
              <a:t>Can </a:t>
            </a:r>
            <a:r>
              <a:rPr lang="en-US" dirty="0"/>
              <a:t>you list some examples in your life that shows that you are </a:t>
            </a:r>
            <a:r>
              <a:rPr lang="en-US" dirty="0" smtClean="0"/>
              <a:t>currently in </a:t>
            </a:r>
            <a:r>
              <a:rPr lang="en-US" dirty="0"/>
              <a:t>the sanctification process?  </a:t>
            </a:r>
            <a:endParaRPr lang="en-US" dirty="0" smtClean="0"/>
          </a:p>
          <a:p>
            <a:pPr marL="0" lvl="0" indent="0">
              <a:buNone/>
            </a:pPr>
            <a:endParaRPr lang="en-US" dirty="0" smtClean="0"/>
          </a:p>
          <a:p>
            <a:pPr marL="514350" lvl="0" indent="-514350">
              <a:buAutoNum type="arabicPeriod"/>
            </a:pPr>
            <a:r>
              <a:rPr lang="en-US" dirty="0" smtClean="0"/>
              <a:t>What does it mean for us in the daily struggle of life to know that God has done everything to make us acceptable to Him and we then have done and can do nothing? </a:t>
            </a: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9151620" y="6449060"/>
            <a:ext cx="2857500" cy="2857500"/>
          </a:xfrm>
          <a:prstGeom prst="rect">
            <a:avLst/>
          </a:prstGeom>
          <a:ln>
            <a:noFill/>
          </a:ln>
          <a:effectLst>
            <a:softEdge rad="112500"/>
          </a:effectLst>
        </p:spPr>
      </p:pic>
    </p:spTree>
    <p:extLst>
      <p:ext uri="{BB962C8B-B14F-4D97-AF65-F5344CB8AC3E}">
        <p14:creationId xmlns:p14="http://schemas.microsoft.com/office/powerpoint/2010/main" val="170789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1180</TotalTime>
  <Words>983</Words>
  <Application>Microsoft Macintosh PowerPoint</Application>
  <PresentationFormat>Custom</PresentationFormat>
  <Paragraphs>82</Paragraphs>
  <Slides>9</Slides>
  <Notes>5</Notes>
  <HiddenSlides>0</HiddenSlides>
  <MMClips>0</MMClips>
  <ScaleCrop>false</ScaleCrop>
  <HeadingPairs>
    <vt:vector size="4" baseType="variant">
      <vt:variant>
        <vt:lpstr>Theme</vt:lpstr>
      </vt:variant>
      <vt:variant>
        <vt:i4>6</vt:i4>
      </vt:variant>
      <vt:variant>
        <vt:lpstr>Slide Titles</vt:lpstr>
      </vt:variant>
      <vt:variant>
        <vt:i4>9</vt:i4>
      </vt:variant>
    </vt:vector>
  </HeadingPairs>
  <TitlesOfParts>
    <vt:vector size="15" baseType="lpstr">
      <vt:lpstr>White</vt:lpstr>
      <vt:lpstr>4_Custom Design</vt:lpstr>
      <vt:lpstr>3_Custom Design</vt:lpstr>
      <vt:lpstr>2_Custom Design</vt:lpstr>
      <vt:lpstr>Custom Design</vt:lpstr>
      <vt:lpstr>1_Custom Design</vt:lpstr>
      <vt:lpstr>PowerPoint Presentation</vt:lpstr>
      <vt:lpstr>PowerPoint Presentation</vt:lpstr>
      <vt:lpstr>The Righteousness of God (Romans 3:21-26) </vt:lpstr>
      <vt:lpstr>God Made His Righteousness Available: Through Christ</vt:lpstr>
      <vt:lpstr>God Made This His Righteousness Available:  Without Compromising His Justice (3:25-26)</vt:lpstr>
      <vt:lpstr>PowerPoint Presentation</vt:lpstr>
      <vt:lpstr>Man’s Boasting Eliminated (Romans 3:27-31)</vt:lpstr>
      <vt:lpstr>Conclusion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75</cp:revision>
  <dcterms:modified xsi:type="dcterms:W3CDTF">2014-10-28T06:18:57Z</dcterms:modified>
</cp:coreProperties>
</file>